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87" d="100"/>
          <a:sy n="87" d="100"/>
        </p:scale>
        <p:origin x="49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6623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b7a4d3800093b168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29.xml"/><Relationship Id="rId3" Type="http://schemas.openxmlformats.org/officeDocument/2006/relationships/slide" Target="slide5.xml"/><Relationship Id="rId7" Type="http://schemas.openxmlformats.org/officeDocument/2006/relationships/image" Target="../media/image8.png"/><Relationship Id="rId12" Type="http://schemas.openxmlformats.org/officeDocument/2006/relationships/slide" Target="slide25.xml"/><Relationship Id="rId2" Type="http://schemas.openxmlformats.org/officeDocument/2006/relationships/notesSlide" Target="../notesSlides/notesSlide4.xml"/><Relationship Id="rId16" Type="http://schemas.openxmlformats.org/officeDocument/2006/relationships/slide" Target="slide34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11" Type="http://schemas.openxmlformats.org/officeDocument/2006/relationships/slide" Target="slide19.xml"/><Relationship Id="rId5" Type="http://schemas.openxmlformats.org/officeDocument/2006/relationships/slide" Target="slide8.xml"/><Relationship Id="rId15" Type="http://schemas.openxmlformats.org/officeDocument/2006/relationships/image" Target="../media/image11.png"/><Relationship Id="rId10" Type="http://schemas.openxmlformats.org/officeDocument/2006/relationships/slide" Target="slide15.xml"/><Relationship Id="rId4" Type="http://schemas.openxmlformats.org/officeDocument/2006/relationships/slide" Target="slide6.xml"/><Relationship Id="rId9" Type="http://schemas.openxmlformats.org/officeDocument/2006/relationships/image" Target="../media/image9.png"/><Relationship Id="rId1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3_2#b98a841c7?vcp=1&amp;vop=1&amp;pid=56c69aa62&amp;color=36,64,97&amp;mp=1&amp;vtp=1&amp;bt=1&amp;bbb=1"/>
              <p:cNvSpPr/>
              <p:nvPr/>
            </p:nvSpPr>
            <p:spPr>
              <a:xfrm>
                <a:off x="539496" y="2651397"/>
                <a:ext cx="11109960" cy="1738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时猜想也成立.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，结论成立.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2" name="QO_6_AN.13_2#b98a841c7?vcp=1&amp;vop=1&amp;pid=56c69aa62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51397"/>
                <a:ext cx="11109960" cy="1738440"/>
              </a:xfrm>
              <a:prstGeom prst="rect">
                <a:avLst/>
              </a:prstGeom>
              <a:blipFill>
                <a:blip r:embed="rId3"/>
                <a:stretch>
                  <a:fillRect l="-1317" b="-8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ef1075296?vcp=1&amp;pid=ebca4b5fd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3_BD#ef1075296?vcp=1&amp;pid=ebca4b5fd&amp;color=61,88,159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4_BD#04a455c28?vcp=1&amp;pid=ef1075296&amp;color=101,101,255&amp;vtp=1&amp;bbb=1"/>
              <p:cNvSpPr/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归纳奠基时，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的取值或代入错误</a:t>
                </a:r>
                <a:endParaRPr lang="en-US" altLang="zh-CN" sz="2200" dirty="0">
                  <a:solidFill>
                    <a:srgbClr val="6565FF"/>
                  </a:solidFill>
                </a:endParaRPr>
              </a:p>
            </p:txBody>
          </p:sp>
        </mc:Choice>
        <mc:Fallback xmlns="">
          <p:sp>
            <p:nvSpPr>
              <p:cNvPr id="4" name="C_4_BD#04a455c28?vcp=1&amp;pid=ef1075296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14_1#41442853e?vaa=1&amp;vcp=1&amp;vop=1&amp;pid=04a455c28&amp;color=36,64,97&amp;vtp=1&amp;bbb=1"/>
              <p:cNvSpPr/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的自然数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都成立”时，第一步证明中的起始值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应取(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5_BD.14_1#41442853e?vaa=1&amp;vcp=1&amp;vop=1&amp;pid=04a455c2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16_1#41442853e.bracket?vaa=1&amp;vcp=1&amp;vop=1&amp;pid=04a455c28&amp;color=36,64,97&amp;vpa=3&amp;vtp=1"/>
          <p:cNvSpPr/>
          <p:nvPr/>
        </p:nvSpPr>
        <p:spPr>
          <a:xfrm>
            <a:off x="10683748" y="205621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7" name="QC_5_BD.14_2#41442853e.choices?vaa=1&amp;vcp=1&amp;vop=1&amp;pid=04a455c28&amp;color=36,64,97&amp;vtp=1&amp;bbb=1"/>
          <p:cNvSpPr/>
          <p:nvPr/>
        </p:nvSpPr>
        <p:spPr>
          <a:xfrm>
            <a:off x="539496" y="233587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AS.15_1#41442853e?vaa=1&amp;vcp=1&amp;vop=1&amp;pid=04a455c28&amp;color=36,64,97&amp;vtp=1&amp;bbb=1"/>
              <p:cNvSpPr/>
              <p:nvPr/>
            </p:nvSpPr>
            <p:spPr>
              <a:xfrm>
                <a:off x="539496" y="2700361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取1，2，3，4时，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都不成立;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以第一个能使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值为5.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起始值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应取5.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5_AS.15_1#41442853e?vaa=1&amp;vcp=1&amp;vop=1&amp;pid=04a455c2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0361"/>
                <a:ext cx="11109960" cy="1611440"/>
              </a:xfrm>
              <a:prstGeom prst="rect">
                <a:avLst/>
              </a:prstGeom>
              <a:blipFill>
                <a:blip r:embed="rId6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18_1#76c6fa14b?vaa=1&amp;vcp=1&amp;vop=1&amp;pid=04a455c28&amp;color=36,64,97&amp;vtp=1&amp;bt=1&amp;bbb=1"/>
              <p:cNvSpPr/>
              <p:nvPr/>
            </p:nvSpPr>
            <p:spPr>
              <a:xfrm>
                <a:off x="539496" y="2725153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第一步应验证的不等式是(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5_BD.18_1#76c6fa14b?vaa=1&amp;vcp=1&amp;vop=1&amp;pid=04a455c2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5153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0_1#76c6fa14b.bracket?vaa=1&amp;vcp=1&amp;vop=1&amp;pid=04a455c28&amp;color=36,64,97&amp;vpa=4&amp;vtp=1"/>
          <p:cNvSpPr/>
          <p:nvPr/>
        </p:nvSpPr>
        <p:spPr>
          <a:xfrm>
            <a:off x="9902190" y="291635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18_2#76c6fa14b.choices?vaa=1&amp;vcp=1&amp;vop=1&amp;pid=04a455c28&amp;color=36,64,97&amp;vtp=1&amp;bbb=1"/>
              <p:cNvSpPr/>
              <p:nvPr/>
            </p:nvSpPr>
            <p:spPr>
              <a:xfrm>
                <a:off x="539496" y="3259505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475865" algn="l"/>
                    <a:tab pos="5294630" algn="l"/>
                    <a:tab pos="81133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18_2#76c6fa14b.choices?vaa=1&amp;vcp=1&amp;vop=1&amp;pid=04a455c2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59505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19_1#76c6fa14b?vaa=1&amp;vcp=1&amp;vop=1&amp;pid=04a455c28&amp;color=36,64,97&amp;vtp=1&amp;bbb=1"/>
              <p:cNvSpPr/>
              <p:nvPr/>
            </p:nvSpPr>
            <p:spPr>
              <a:xfrm>
                <a:off x="539496" y="3796906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5_AS.19_1#76c6fa14b?vaa=1&amp;vcp=1&amp;vop=1&amp;pid=04a455c2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96906"/>
                <a:ext cx="11109960" cy="525844"/>
              </a:xfrm>
              <a:prstGeom prst="rect">
                <a:avLst/>
              </a:prstGeom>
              <a:blipFill>
                <a:blip r:embed="rId5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_4_BD#8ecc51e93?vcp=1&amp;pid=ef1075296&amp;color=101,101,255&amp;vtp=1&amp;bt=1&amp;bbb=1"/>
              <p:cNvSpPr/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易错点2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时式子项数的变化分析不清</a:t>
                </a:r>
                <a:endParaRPr lang="en-US" altLang="zh-CN" sz="2200" dirty="0">
                  <a:solidFill>
                    <a:srgbClr val="6565FF"/>
                  </a:solidFill>
                </a:endParaRPr>
              </a:p>
            </p:txBody>
          </p:sp>
        </mc:Choice>
        <mc:Fallback xmlns="">
          <p:sp>
            <p:nvSpPr>
              <p:cNvPr id="2" name="C_4_BD#8ecc51e93?vcp=1&amp;pid=ef1075296&amp;color=101,101,255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blipFill>
                <a:blip r:embed="rId3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BD.22_1#5d31ad5ef?vaa=1&amp;vcp=1&amp;vop=1&amp;pid=8ecc51e93&amp;color=36,64,97&amp;vtp=1&amp;bbb=1&amp;hb=1"/>
              <p:cNvSpPr/>
              <p:nvPr/>
            </p:nvSpPr>
            <p:spPr>
              <a:xfrm>
                <a:off x="539496" y="1272881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用数学归纳法证明不等式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的过程中，从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，左端增加了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B_5_BD.22_1#5d31ad5ef?vaa=1&amp;vcp=1&amp;vop=1&amp;pid=8ecc51e9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935355"/>
              </a:xfrm>
              <a:prstGeom prst="rect">
                <a:avLst/>
              </a:prstGeom>
              <a:blipFill>
                <a:blip r:embed="rId4"/>
                <a:stretch>
                  <a:fillRect l="-1317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N.24_1#5d31ad5ef.blank?vaa=1&amp;vcp=1&amp;vop=1&amp;pid=8ecc51e93&amp;color=36,64,97&amp;vpa=5&amp;vtp=1&amp;bbb=1"/>
              <p:cNvSpPr/>
              <p:nvPr/>
            </p:nvSpPr>
            <p:spPr>
              <a:xfrm>
                <a:off x="3161538" y="1873717"/>
                <a:ext cx="360426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5_AN.24_1#5d31ad5ef.blank?vaa=1&amp;vcp=1&amp;vop=1&amp;pid=8ecc51e93&amp;color=36,64,97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1538" y="1873717"/>
                <a:ext cx="360426" cy="269875"/>
              </a:xfrm>
              <a:prstGeom prst="rect">
                <a:avLst/>
              </a:prstGeom>
              <a:blipFill>
                <a:blip r:embed="rId5"/>
                <a:stretch>
                  <a:fillRect l="-8475" t="-2222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S.23_1#5d31ad5ef?vaa=1&amp;vcp=1&amp;vop=1&amp;pid=8ecc51e93&amp;color=36,64,97&amp;vtp=1&amp;bbb=1"/>
              <p:cNvSpPr/>
              <p:nvPr/>
            </p:nvSpPr>
            <p:spPr>
              <a:xfrm>
                <a:off x="539496" y="2213125"/>
                <a:ext cx="11109960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时，左端共有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项，而当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时，左端共有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左端增加了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5_AS.23_1#5d31ad5ef?vaa=1&amp;vcp=1&amp;vop=1&amp;pid=8ecc51e9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3125"/>
                <a:ext cx="11109960" cy="1201357"/>
              </a:xfrm>
              <a:prstGeom prst="rect">
                <a:avLst/>
              </a:prstGeom>
              <a:blipFill>
                <a:blip r:embed="rId6"/>
                <a:stretch>
                  <a:fillRect l="-1317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BD.26_1#379e830a6?vaa=1&amp;vcp=1&amp;vop=1&amp;pid=8ecc51e93&amp;color=36,64,97&amp;vtp=1&amp;bt=1&amp;bbb=1&amp;hb=1"/>
              <p:cNvSpPr/>
              <p:nvPr/>
            </p:nvSpPr>
            <p:spPr>
              <a:xfrm>
                <a:off x="539496" y="2158161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为正偶数，用数学归纳法证明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，若已假设当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时等式成立，则还需要用归纳假设再证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时等式成立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5_BD.26_1#379e830a6?vaa=1&amp;vcp=1&amp;vop=1&amp;pid=8ecc51e9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58161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b="-15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N.28_1#379e830a6.blank?vaa=1&amp;vcp=1&amp;vop=1&amp;pid=8ecc51e93&amp;color=36,64,97&amp;vpa=6&amp;vtp=1&amp;bbb=1"/>
              <p:cNvSpPr/>
              <p:nvPr/>
            </p:nvSpPr>
            <p:spPr>
              <a:xfrm>
                <a:off x="7003097" y="2774872"/>
                <a:ext cx="64960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5_AN.28_1#379e830a6.blank?vaa=1&amp;vcp=1&amp;vop=1&amp;pid=8ecc51e93&amp;color=36,64,97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3097" y="2774872"/>
                <a:ext cx="649605" cy="260350"/>
              </a:xfrm>
              <a:prstGeom prst="rect">
                <a:avLst/>
              </a:prstGeom>
              <a:blipFill>
                <a:blip r:embed="rId4"/>
                <a:stretch>
                  <a:fillRect l="-3774" r="-3774" b="-11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27_1#379e830a6?vaa=1&amp;vcp=1&amp;vop=1&amp;pid=8ecc51e93&amp;color=36,64,97&amp;vtp=1&amp;bbb=1&amp;hb=1"/>
              <p:cNvSpPr/>
              <p:nvPr/>
            </p:nvSpPr>
            <p:spPr>
              <a:xfrm>
                <a:off x="539496" y="3104374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假设当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时，等式成立，即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于对所有正偶数等式都成立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，则归纳递推时，应该是再证明取下一个偶数时，等式也成立.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所以应证明当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时，等式也成立.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5_AS.27_1#379e830a6?vaa=1&amp;vcp=1&amp;vop=1&amp;pid=8ecc51e9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4374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e4bc91cfe?vcp=1&amp;pid=ebca4b5fd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12064" cy="548640"/>
          </a:xfrm>
          <a:prstGeom prst="rect">
            <a:avLst/>
          </a:prstGeom>
        </p:spPr>
      </p:pic>
      <p:sp>
        <p:nvSpPr>
          <p:cNvPr id="3" name="C_3_BD#e4bc91cfe?vcp=1&amp;pid=ebca4b5fd&amp;color=61,88,159&amp;vtp=1&amp;bbb=1"/>
          <p:cNvSpPr/>
          <p:nvPr/>
        </p:nvSpPr>
        <p:spPr>
          <a:xfrm>
            <a:off x="1225296" y="846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4_BD#4e3953a2d?vcp=1&amp;pid=e4bc91cfe&amp;color=0,55,96&amp;vtp=1&amp;bbb=1"/>
          <p:cNvSpPr/>
          <p:nvPr/>
        </p:nvSpPr>
        <p:spPr>
          <a:xfrm>
            <a:off x="539496" y="13674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基础应用</a:t>
            </a:r>
            <a:endParaRPr lang="en-US" altLang="zh-CN" sz="2400" dirty="0"/>
          </a:p>
        </p:txBody>
      </p:sp>
      <p:sp>
        <p:nvSpPr>
          <p:cNvPr id="5" name="C_5_BD#a72b9a238?vcp=1&amp;pid=4e3953a2d&amp;color=101,101,255&amp;vtp=1&amp;bbb=1"/>
          <p:cNvSpPr/>
          <p:nvPr/>
        </p:nvSpPr>
        <p:spPr>
          <a:xfrm>
            <a:off x="539496" y="18975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用数学归纳法证明等式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BD.30_1#518ab6286?vcp=1&amp;vop=1&amp;pid=a72b9a238&amp;color=36,64,97&amp;vtp=1&amp;bbb=1"/>
              <p:cNvSpPr/>
              <p:nvPr/>
            </p:nvSpPr>
            <p:spPr>
              <a:xfrm>
                <a:off x="539496" y="239226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1×4+2×7+3×10+⋯+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BD.30_1#518ab6286?vcp=1&amp;vop=1&amp;pid=a72b9a23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2262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31_1#518ab6286?vcp=1&amp;vop=1&amp;pid=a72b9a238&amp;color=36,64,97&amp;vtp=1&amp;bbb=1&amp;hb=1"/>
              <p:cNvSpPr/>
              <p:nvPr/>
            </p:nvSpPr>
            <p:spPr>
              <a:xfrm>
                <a:off x="539496" y="2756241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=1×4=4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，右边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右边，等式成立.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时等式成立，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1×4+2×7+3×10+⋯+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么当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7" name="QO_6_AN.31_1#518ab6286?vcp=1&amp;vop=1&amp;pid=a72b9a23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6241"/>
                <a:ext cx="11109960" cy="1676400"/>
              </a:xfrm>
              <a:prstGeom prst="rect">
                <a:avLst/>
              </a:prstGeom>
              <a:blipFill>
                <a:blip r:embed="rId5"/>
                <a:stretch>
                  <a:fillRect l="-1317" b="-5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6_AN.31_1#518ab6286?vcp=1&amp;vop=1&amp;pid=a72b9a238&amp;color=36,64,97&amp;vtp=1&amp;bbb=1&amp;hb=1">
                <a:extLst>
                  <a:ext uri="{FF2B5EF4-FFF2-40B4-BE49-F238E27FC236}">
                    <a16:creationId xmlns:a16="http://schemas.microsoft.com/office/drawing/2014/main" id="{CD17B32F-FC8A-5E86-51D6-175510426EC8}"/>
                  </a:ext>
                </a:extLst>
              </p:cNvPr>
              <p:cNvSpPr/>
              <p:nvPr/>
            </p:nvSpPr>
            <p:spPr>
              <a:xfrm>
                <a:off x="539496" y="4449214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1×4+2×7+3×10+⋯+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+1)[(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8" name="QO_6_AN.31_1#518ab6286?vcp=1&amp;vop=1&amp;pid=a72b9a238&amp;color=36,64,97&amp;vtp=1&amp;bbb=1&amp;hb=1">
                <a:extLst>
                  <a:ext uri="{FF2B5EF4-FFF2-40B4-BE49-F238E27FC236}">
                    <a16:creationId xmlns:a16="http://schemas.microsoft.com/office/drawing/2014/main" id="{CD17B32F-FC8A-5E86-51D6-175510426E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49214"/>
                <a:ext cx="11109960" cy="838200"/>
              </a:xfrm>
              <a:prstGeom prst="rect">
                <a:avLst/>
              </a:prstGeom>
              <a:blipFill>
                <a:blip r:embed="rId6"/>
                <a:stretch>
                  <a:fillRect l="-768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6_AN.31_1#518ab6286?vcp=1&amp;vop=1&amp;pid=a72b9a238&amp;color=36,64,97&amp;vtp=1&amp;bbb=1&amp;hb=1">
                <a:extLst>
                  <a:ext uri="{FF2B5EF4-FFF2-40B4-BE49-F238E27FC236}">
                    <a16:creationId xmlns:a16="http://schemas.microsoft.com/office/drawing/2014/main" id="{68659FE3-14F1-274E-7BF7-DEF546778669}"/>
                  </a:ext>
                </a:extLst>
              </p:cNvPr>
              <p:cNvSpPr/>
              <p:nvPr/>
            </p:nvSpPr>
            <p:spPr>
              <a:xfrm>
                <a:off x="539496" y="528354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时等式也成立.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（1）和（2），可知等式对任何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9" name="QO_6_AN.31_1#518ab6286?vcp=1&amp;vop=1&amp;pid=a72b9a238&amp;color=36,64,97&amp;vtp=1&amp;bbb=1&amp;hb=1">
                <a:extLst>
                  <a:ext uri="{FF2B5EF4-FFF2-40B4-BE49-F238E27FC236}">
                    <a16:creationId xmlns:a16="http://schemas.microsoft.com/office/drawing/2014/main" id="{68659FE3-14F1-274E-7BF7-DEF5467786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283541"/>
                <a:ext cx="11109960" cy="773240"/>
              </a:xfrm>
              <a:prstGeom prst="rect">
                <a:avLst/>
              </a:prstGeom>
              <a:blipFill>
                <a:blip r:embed="rId7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EX.32_1#518ab6286?vcp=1&amp;vop=1&amp;pid=a72b9a238&amp;color=36,64,97&amp;mp=1&amp;vtp=1&amp;bt=1&amp;bbb=1"/>
          <p:cNvSpPr/>
          <p:nvPr/>
        </p:nvSpPr>
        <p:spPr>
          <a:xfrm>
            <a:off x="539496" y="164520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【方法总结】用数学归纳法证明等式的方法</a:t>
            </a:r>
            <a:endParaRPr lang="en-US" altLang="zh-CN" sz="1800" dirty="0"/>
          </a:p>
        </p:txBody>
      </p:sp>
      <p:pic>
        <p:nvPicPr>
          <p:cNvPr id="3" name="QO_6_EX.32_2#518ab6286?vcp=1&amp;vop=1&amp;pid=a72b9a238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2225" y="2133142"/>
            <a:ext cx="6071616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3_1#3f854bea5?vcp=1&amp;vop=1&amp;pid=a72b9a238&amp;color=36,64,97&amp;vtp=1&amp;bt=1&amp;bbb=1"/>
              <p:cNvSpPr/>
              <p:nvPr/>
            </p:nvSpPr>
            <p:spPr>
              <a:xfrm>
                <a:off x="539496" y="1703469"/>
                <a:ext cx="11109960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用数学归纳法证明：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3_1#3f854bea5?vcp=1&amp;vop=1&amp;pid=a72b9a23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03469"/>
                <a:ext cx="11109960" cy="939800"/>
              </a:xfrm>
              <a:prstGeom prst="rect">
                <a:avLst/>
              </a:prstGeom>
              <a:blipFill>
                <a:blip r:embed="rId3"/>
                <a:stretch>
                  <a:fillRect l="-1317" b="-45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4_1#3f854bea5?vcp=1&amp;vop=1&amp;pid=a72b9a238&amp;color=36,64,97&amp;vtp=1&amp;bbb=1&amp;hb=1"/>
              <p:cNvSpPr/>
              <p:nvPr/>
            </p:nvSpPr>
            <p:spPr>
              <a:xfrm>
                <a:off x="539496" y="2639713"/>
                <a:ext cx="11109960" cy="2716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，等式成立.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时等式成立，即有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么当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+1)[(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2[2(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+1)+1]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时,等式也成立.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（1）（2）可知，等式对于任意的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34_1#3f854bea5?vcp=1&amp;vop=1&amp;pid=a72b9a23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9713"/>
                <a:ext cx="11109960" cy="2716340"/>
              </a:xfrm>
              <a:prstGeom prst="rect">
                <a:avLst/>
              </a:prstGeom>
              <a:blipFill>
                <a:blip r:embed="rId4"/>
                <a:stretch>
                  <a:fillRect l="-1317" b="-51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5_1#34f9cfcf8?vcp=1&amp;vop=1&amp;pid=a72b9a238&amp;color=36,64,97&amp;vtp=1&amp;bt=1&amp;bbb=1"/>
              <p:cNvSpPr/>
              <p:nvPr/>
            </p:nvSpPr>
            <p:spPr>
              <a:xfrm>
                <a:off x="539496" y="828000"/>
                <a:ext cx="11109960" cy="732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用数学归纳法证明：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+2)+⋯+(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5_1#34f9cfcf8?vcp=1&amp;vop=1&amp;pid=a72b9a23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32155"/>
              </a:xfrm>
              <a:prstGeom prst="rect">
                <a:avLst/>
              </a:prstGeom>
              <a:blipFill>
                <a:blip r:embed="rId3"/>
                <a:stretch>
                  <a:fillRect l="-1317" t="-3333" b="-108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6_1#34f9cfcf8?vcp=1&amp;vop=1&amp;pid=a72b9a238&amp;color=36,64,97&amp;vtp=1&amp;bbb=1&amp;hb=1"/>
              <p:cNvSpPr/>
              <p:nvPr/>
            </p:nvSpPr>
            <p:spPr>
              <a:xfrm>
                <a:off x="539496" y="1561933"/>
                <a:ext cx="11109960" cy="4468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，右边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×1×2×3=2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，等式成立.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时，等式成立，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+2)+⋯+(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么当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+2)+⋯+(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)+[(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+1)[(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+1)+1][(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时，等式也成立.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（1）和（2），可知等式对任意正整数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36_1#34f9cfcf8?vcp=1&amp;vop=1&amp;pid=a72b9a23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61933"/>
                <a:ext cx="11109960" cy="4468940"/>
              </a:xfrm>
              <a:prstGeom prst="rect">
                <a:avLst/>
              </a:prstGeom>
              <a:blipFill>
                <a:blip r:embed="rId4"/>
                <a:stretch>
                  <a:fillRect l="-1317" b="-3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523f3a9a?vcp=1&amp;pid=4e3953a2d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用数学归纳法证明不等式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7_1#cc4a7099c?vcp=1&amp;vop=1&amp;pid=4523f3a9a&amp;color=36,64,97&amp;vtp=1&amp;bbb=1"/>
              <p:cNvSpPr/>
              <p:nvPr/>
            </p:nvSpPr>
            <p:spPr>
              <a:xfrm>
                <a:off x="539496" y="1272881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37_1#cc4a7099c?vcp=1&amp;vop=1&amp;pid=4523f3a9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536575"/>
              </a:xfrm>
              <a:prstGeom prst="rect">
                <a:avLst/>
              </a:prstGeom>
              <a:blipFill>
                <a:blip r:embed="rId3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38_1#cc4a7099c?vcp=1&amp;vop=1&amp;pid=4523f3a9a&amp;color=36,64,97&amp;vtp=1&amp;bbb=1&amp;hb=1"/>
              <p:cNvSpPr/>
              <p:nvPr/>
            </p:nvSpPr>
            <p:spPr>
              <a:xfrm>
                <a:off x="539496" y="1814409"/>
                <a:ext cx="11109960" cy="1308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，右边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右边，不等式成立.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时不等式成立，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6_AN.38_1#cc4a7099c?vcp=1&amp;vop=1&amp;pid=4523f3a9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4409"/>
                <a:ext cx="11109960" cy="1308100"/>
              </a:xfrm>
              <a:prstGeom prst="rect">
                <a:avLst/>
              </a:prstGeom>
              <a:blipFill>
                <a:blip r:embed="rId4"/>
                <a:stretch>
                  <a:fillRect l="-1317" b="-60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38_1#cc4a7099c?vcp=1&amp;vop=1&amp;pid=4523f3a9a&amp;color=36,64,97&amp;vtp=1&amp;bbb=1&amp;hb=1">
                <a:extLst>
                  <a:ext uri="{FF2B5EF4-FFF2-40B4-BE49-F238E27FC236}">
                    <a16:creationId xmlns:a16="http://schemas.microsoft.com/office/drawing/2014/main" id="{20B9A05D-0CBA-CED8-9994-380D43F8A128}"/>
                  </a:ext>
                </a:extLst>
              </p:cNvPr>
              <p:cNvSpPr/>
              <p:nvPr/>
            </p:nvSpPr>
            <p:spPr>
              <a:xfrm>
                <a:off x="539496" y="3130637"/>
                <a:ext cx="11109960" cy="914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O_6_AN.38_1#cc4a7099c?vcp=1&amp;vop=1&amp;pid=4523f3a9a&amp;color=36,64,97&amp;vtp=1&amp;bbb=1&amp;hb=1">
                <a:extLst>
                  <a:ext uri="{FF2B5EF4-FFF2-40B4-BE49-F238E27FC236}">
                    <a16:creationId xmlns:a16="http://schemas.microsoft.com/office/drawing/2014/main" id="{20B9A05D-0CBA-CED8-9994-380D43F8A1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30637"/>
                <a:ext cx="11109960" cy="914400"/>
              </a:xfrm>
              <a:prstGeom prst="rect">
                <a:avLst/>
              </a:prstGeom>
              <a:blipFill>
                <a:blip r:embed="rId5"/>
                <a:stretch>
                  <a:fillRect l="-988" b="-6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38_1#cc4a7099c?vcp=1&amp;vop=1&amp;pid=4523f3a9a&amp;color=36,64,97&amp;vtp=1&amp;bbb=1&amp;hb=1">
                <a:extLst>
                  <a:ext uri="{FF2B5EF4-FFF2-40B4-BE49-F238E27FC236}">
                    <a16:creationId xmlns:a16="http://schemas.microsoft.com/office/drawing/2014/main" id="{0CF4777B-A1ED-A6DC-15AA-CC773D4E3B65}"/>
                  </a:ext>
                </a:extLst>
              </p:cNvPr>
              <p:cNvSpPr/>
              <p:nvPr/>
            </p:nvSpPr>
            <p:spPr>
              <a:xfrm>
                <a:off x="539496" y="4032337"/>
                <a:ext cx="11109960" cy="5270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（分析法）：下面证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38_1#cc4a7099c?vcp=1&amp;vop=1&amp;pid=4523f3a9a&amp;color=36,64,97&amp;vtp=1&amp;bbb=1&amp;hb=1">
                <a:extLst>
                  <a:ext uri="{FF2B5EF4-FFF2-40B4-BE49-F238E27FC236}">
                    <a16:creationId xmlns:a16="http://schemas.microsoft.com/office/drawing/2014/main" id="{0CF4777B-A1ED-A6DC-15AA-CC773D4E3B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32337"/>
                <a:ext cx="11109960" cy="527050"/>
              </a:xfrm>
              <a:prstGeom prst="rect">
                <a:avLst/>
              </a:prstGeom>
              <a:blipFill>
                <a:blip r:embed="rId6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fada54cc3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fada54cc3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endParaRPr lang="en-US" altLang="zh-CN" sz="5400" dirty="0"/>
          </a:p>
        </p:txBody>
      </p:sp>
      <p:sp>
        <p:nvSpPr>
          <p:cNvPr id="4" name="C_1_BD#fada54cc3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38_2#cc4a7099c?vcp=1&amp;vop=1&amp;pid=4523f3a9a&amp;color=36,64,97&amp;mp=1&amp;vtp=1&amp;bt=1&amp;bbb=1&amp;hb=1"/>
              <p:cNvSpPr/>
              <p:nvPr/>
            </p:nvSpPr>
            <p:spPr>
              <a:xfrm>
                <a:off x="539496" y="2421845"/>
                <a:ext cx="11109960" cy="205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只需证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+3)+(3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+3)+(3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+2)−3(3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，即证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(9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+6)+(9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+3)+(9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+2)−(27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+27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，只需证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，显然成立.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时，不等式也成立.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（放缩法）：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&gt;(3⋅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时，不等式也成立.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（1）（2）可知，原不等式对一切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38_2#cc4a7099c?vcp=1&amp;vop=1&amp;pid=4523f3a9a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1845"/>
                <a:ext cx="11109960" cy="2055940"/>
              </a:xfrm>
              <a:prstGeom prst="rect">
                <a:avLst/>
              </a:prstGeom>
              <a:blipFill>
                <a:blip r:embed="rId3"/>
                <a:stretch>
                  <a:fillRect l="-1317" r="-1976" b="-6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EX.39_1#cc4a7099c?vcp=1&amp;vop=1&amp;pid=4523f3a9a&amp;color=36,64,97&amp;vtp=1&amp;bt=1&amp;bbb=1&amp;hb=1"/>
              <p:cNvSpPr/>
              <p:nvPr/>
            </p:nvSpPr>
            <p:spPr>
              <a:xfrm>
                <a:off x="539496" y="1469853"/>
                <a:ext cx="11109960" cy="412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【方法总结】用数学归纳法证明不等式问题的四个关键点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关键点一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:验证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的第一个取值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,要注意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不一定为1,若条件为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关键点二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:证明不等式的第二步中,从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的推导过程中,一定要应用归纳假设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,不应用归纳假设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的证明不是数学归纳法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,因为缺少“归纳递推”；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关键点三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:应用归纳假设后,若证明方法不明确,可采用分析法证明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时不等式也成立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,这样既易于找到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证明的突破口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,又完整表达了证明过程；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关键点四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成立时,应加强目标意识,即要明确证明的不等式是什么,目标明确了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,再根据不等号的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方向适当放缩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,但不可“放得过大”或“缩得过小”.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证明不等式时有时会用到放缩的方法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，一般具备求和条件的数列不等式先求和再放缩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；不具备求和条件的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数列不等式先放缩成可求和的数列再求和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.注意放缩过大时，可以考虑保留前几项不动或进一步缩小通项即可.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EX.39_1#cc4a7099c?vcp=1&amp;vop=1&amp;pid=4523f3a9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853"/>
                <a:ext cx="11109960" cy="4126040"/>
              </a:xfrm>
              <a:prstGeom prst="rect">
                <a:avLst/>
              </a:prstGeom>
              <a:blipFill>
                <a:blip r:embed="rId3"/>
                <a:stretch>
                  <a:fillRect l="-1317" r="-1262" b="-3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0_1#ad9982a44?vcp=1&amp;vop=1&amp;pid=4523f3a9a&amp;color=36,64,97&amp;vtp=1&amp;bt=1&amp;bbb=1"/>
              <p:cNvSpPr/>
              <p:nvPr/>
            </p:nvSpPr>
            <p:spPr>
              <a:xfrm>
                <a:off x="539496" y="1083455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40_1#ad9982a44?vcp=1&amp;vop=1&amp;pid=4523f3a9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83455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1_1#ad9982a44?vcp=1&amp;vop=1&amp;pid=4523f3a9a&amp;color=36,64,97&amp;vtp=1&amp;bbb=1"/>
              <p:cNvSpPr/>
              <p:nvPr/>
            </p:nvSpPr>
            <p:spPr>
              <a:xfrm>
                <a:off x="539496" y="1924449"/>
                <a:ext cx="11109960" cy="3884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左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，右边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，所以不等式成立.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时，不等式成立，即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时，不等式也成立.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（1）和（2），可知对任意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不等式都成立.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41_1#ad9982a44?vcp=1&amp;vop=1&amp;pid=4523f3a9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24449"/>
                <a:ext cx="11109960" cy="3884740"/>
              </a:xfrm>
              <a:prstGeom prst="rect">
                <a:avLst/>
              </a:prstGeom>
              <a:blipFill>
                <a:blip r:embed="rId4"/>
                <a:stretch>
                  <a:fillRect l="-1317" b="-36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2_1#61100ea07?vcp=1&amp;vop=1&amp;pid=4523f3a9a&amp;color=36,64,97&amp;vtp=1&amp;bt=1&amp;bbb=1"/>
              <p:cNvSpPr/>
              <p:nvPr/>
            </p:nvSpPr>
            <p:spPr>
              <a:xfrm>
                <a:off x="539496" y="231694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，常数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42_1#61100ea07?vcp=1&amp;vop=1&amp;pid=4523f3a9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1694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3_1#61100ea07?vcp=1&amp;vop=1&amp;pid=4523f3a9a&amp;color=36,64,97&amp;vtp=1&amp;bbb=1&amp;hb=1"/>
              <p:cNvSpPr/>
              <p:nvPr/>
            </p:nvSpPr>
            <p:spPr>
              <a:xfrm>
                <a:off x="539496" y="2687021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，不等式成立；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时，不等式也成立.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（1）和（2）可得，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43_1#61100ea07?vcp=1&amp;vop=1&amp;pid=4523f3a9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7021"/>
                <a:ext cx="11109960" cy="2030540"/>
              </a:xfrm>
              <a:prstGeom prst="rect">
                <a:avLst/>
              </a:prstGeom>
              <a:blipFill>
                <a:blip r:embed="rId4"/>
                <a:stretch>
                  <a:fillRect l="-1317" r="-142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4_1#644117494?vcp=1&amp;vop=1&amp;pid=4523f3a9a&amp;color=36,64,97&amp;vtp=1&amp;bt=1&amp;bbb=1"/>
              <p:cNvSpPr/>
              <p:nvPr/>
            </p:nvSpPr>
            <p:spPr>
              <a:xfrm>
                <a:off x="539496" y="2196737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用数学归纳法证明: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44_1#644117494?vcp=1&amp;vop=1&amp;pid=4523f3a9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96737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5_1#644117494?vcp=1&amp;vop=1&amp;pid=4523f3a9a&amp;color=36,64,97&amp;vtp=1&amp;bbb=1&amp;hb=1"/>
              <p:cNvSpPr/>
              <p:nvPr/>
            </p:nvSpPr>
            <p:spPr>
              <a:xfrm>
                <a:off x="539496" y="2727534"/>
                <a:ext cx="11109960" cy="2106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右边，即当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时，原不等式成立.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时，原不等式成立，即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时，原不等式成立.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综合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（1）和（2）得，原不等式对任意的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45_1#644117494?vcp=1&amp;vop=1&amp;pid=4523f3a9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7534"/>
                <a:ext cx="11109960" cy="2106740"/>
              </a:xfrm>
              <a:prstGeom prst="rect">
                <a:avLst/>
              </a:prstGeom>
              <a:blipFill>
                <a:blip r:embed="rId4"/>
                <a:stretch>
                  <a:fillRect l="-1317" r="-439" b="-6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8e0a790d?vcp=1&amp;pid=e4bc91cfe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高分进阶</a:t>
            </a:r>
            <a:endParaRPr lang="en-US" altLang="zh-CN" sz="2400" dirty="0"/>
          </a:p>
        </p:txBody>
      </p:sp>
      <p:sp>
        <p:nvSpPr>
          <p:cNvPr id="3" name="C_5_BD#588292b7b?vcp=1&amp;pid=28e0a790d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证明整除问题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46_1#fcb58482e?vcp=1&amp;vop=1&amp;pid=588292b7b&amp;color=36,64,97&amp;vtp=1&amp;bbb=1"/>
              <p:cNvSpPr/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能被13整除，其中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BD.46_1#fcb58482e?vcp=1&amp;vop=1&amp;pid=588292b7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47_1#fcb58482e?vcp=1&amp;vop=1&amp;pid=588292b7b&amp;color=36,64,97&amp;vtp=1&amp;bbb=1"/>
              <p:cNvSpPr/>
              <p:nvPr/>
            </p:nvSpPr>
            <p:spPr>
              <a:xfrm>
                <a:off x="539496" y="2222841"/>
                <a:ext cx="11109960" cy="3706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能被13整除.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能被13整除，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⋅3−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⋅3+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⋅13+3⋅(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能被13整除，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能被13整除，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也能被13整除.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（1）（2）知，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能被13整除对任何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47_1#fcb58482e?vcp=1&amp;vop=1&amp;pid=588292b7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22841"/>
                <a:ext cx="11109960" cy="3706559"/>
              </a:xfrm>
              <a:prstGeom prst="rect">
                <a:avLst/>
              </a:prstGeom>
              <a:blipFill>
                <a:blip r:embed="rId4"/>
                <a:stretch>
                  <a:fillRect l="-1317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EX.48_1#fcb58482e?vcp=1&amp;vop=1&amp;pid=588292b7b&amp;color=36,64,97&amp;mp=1&amp;vtp=1&amp;bt=1&amp;bbb=1"/>
          <p:cNvSpPr/>
          <p:nvPr/>
        </p:nvSpPr>
        <p:spPr>
          <a:xfrm>
            <a:off x="539496" y="204297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【方法总结】用数学归纳法证明整除问题的一般步骤</a:t>
            </a:r>
            <a:endParaRPr lang="en-US" altLang="zh-CN" sz="1800" dirty="0"/>
          </a:p>
        </p:txBody>
      </p:sp>
      <p:pic>
        <p:nvPicPr>
          <p:cNvPr id="3" name="QO_6_EX.48_2#fcb58482e?vcp=1&amp;vop=1&amp;pid=588292b7b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0208" y="2530906"/>
            <a:ext cx="4288536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9_1#abd748750?vcp=1&amp;vop=1&amp;pid=588292b7b&amp;color=36,64,97&amp;vtp=1&amp;bt=1&amp;bbb=1"/>
          <p:cNvSpPr/>
          <p:nvPr/>
        </p:nvSpPr>
        <p:spPr>
          <a:xfrm>
            <a:off x="539496" y="16888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3-1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用数学归纳法证明：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50_1#9cd96a065?vcp=1&amp;vop=1&amp;pid=abd748750&amp;color=36,64,97&amp;vtp=1&amp;bbb=1"/>
              <p:cNvSpPr/>
              <p:nvPr/>
            </p:nvSpPr>
            <p:spPr>
              <a:xfrm>
                <a:off x="539496" y="2091707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−297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能被264整除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50_1#9cd96a065?vcp=1&amp;vop=1&amp;pid=abd74875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1707"/>
                <a:ext cx="11109960" cy="363284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51_1#9cd96a065?vcp=1&amp;vop=1&amp;pid=abd748750&amp;color=36,64,97&amp;vtp=1&amp;bbb=1&amp;hb=1"/>
              <p:cNvSpPr/>
              <p:nvPr/>
            </p:nvSpPr>
            <p:spPr>
              <a:xfrm>
                <a:off x="539496" y="2465024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−297=−264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,能被264整除，命题成立.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能被264整除，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7_AN.51_1#9cd96a065?vcp=1&amp;vop=1&amp;pid=abd74875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5024"/>
                <a:ext cx="11109960" cy="1257300"/>
              </a:xfrm>
              <a:prstGeom prst="rect">
                <a:avLst/>
              </a:prstGeom>
              <a:blipFill>
                <a:blip r:embed="rId4"/>
                <a:stretch>
                  <a:fillRect l="-1317" b="-72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51_1#9cd96a065?vcp=1&amp;vop=1&amp;pid=abd748750&amp;color=36,64,97&amp;vtp=1&amp;bbb=1&amp;hb=1">
                <a:extLst>
                  <a:ext uri="{FF2B5EF4-FFF2-40B4-BE49-F238E27FC236}">
                    <a16:creationId xmlns:a16="http://schemas.microsoft.com/office/drawing/2014/main" id="{E431F839-ABCF-50EB-7372-32B04CE5BEF8}"/>
                  </a:ext>
                </a:extLst>
              </p:cNvPr>
              <p:cNvSpPr/>
              <p:nvPr/>
            </p:nvSpPr>
            <p:spPr>
              <a:xfrm>
                <a:off x="539496" y="3751597"/>
                <a:ext cx="11109960" cy="76809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−297=49×(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−297)+33×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+48×297=49×(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−297)+33×8×(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+6×9)=49×(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−297)+264×(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+6×9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，能被264整除，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时命题也成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AN.51_1#9cd96a065?vcp=1&amp;vop=1&amp;pid=abd748750&amp;color=36,64,97&amp;vtp=1&amp;bbb=1&amp;hb=1">
                <a:extLst>
                  <a:ext uri="{FF2B5EF4-FFF2-40B4-BE49-F238E27FC236}">
                    <a16:creationId xmlns:a16="http://schemas.microsoft.com/office/drawing/2014/main" id="{E431F839-ABCF-50EB-7372-32B04CE5BE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51597"/>
                <a:ext cx="11109960" cy="768096"/>
              </a:xfrm>
              <a:prstGeom prst="rect">
                <a:avLst/>
              </a:prstGeom>
              <a:blipFill>
                <a:blip r:embed="rId5"/>
                <a:stretch>
                  <a:fillRect l="-988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51_1#9cd96a065?vcp=1&amp;vop=1&amp;pid=abd748750&amp;color=36,64,97&amp;vtp=1&amp;bbb=1&amp;hb=1">
                <a:extLst>
                  <a:ext uri="{FF2B5EF4-FFF2-40B4-BE49-F238E27FC236}">
                    <a16:creationId xmlns:a16="http://schemas.microsoft.com/office/drawing/2014/main" id="{4A710C3F-15B4-6D9E-5D22-179F824761B4}"/>
                  </a:ext>
                </a:extLst>
              </p:cNvPr>
              <p:cNvSpPr/>
              <p:nvPr/>
            </p:nvSpPr>
            <p:spPr>
              <a:xfrm>
                <a:off x="539496" y="4529028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①②可知，对任意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，命题都成立.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51_1#9cd96a065?vcp=1&amp;vop=1&amp;pid=abd748750&amp;color=36,64,97&amp;vtp=1&amp;bbb=1&amp;hb=1">
                <a:extLst>
                  <a:ext uri="{FF2B5EF4-FFF2-40B4-BE49-F238E27FC236}">
                    <a16:creationId xmlns:a16="http://schemas.microsoft.com/office/drawing/2014/main" id="{4A710C3F-15B4-6D9E-5D22-179F824761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29028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52_1#ce27f5a92?vcp=1&amp;vop=1&amp;pid=abd748750&amp;color=36,64,97&amp;mp=1&amp;vtp=1&amp;bt=1&amp;bbb=1"/>
              <p:cNvSpPr/>
              <p:nvPr/>
            </p:nvSpPr>
            <p:spPr>
              <a:xfrm>
                <a:off x="539496" y="2082247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整除（其中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为正整数）.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52_1#ce27f5a92?vcp=1&amp;vop=1&amp;pid=abd748750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2247"/>
                <a:ext cx="11109960" cy="363284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53_1#ce27f5a92?vcp=1&amp;vop=1&amp;pid=abd748750&amp;color=36,64,97&amp;vtp=1&amp;bbb=1&amp;hb=1"/>
              <p:cNvSpPr/>
              <p:nvPr/>
            </p:nvSpPr>
            <p:spPr>
              <a:xfrm>
                <a:off x="539496" y="2448769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整除，命题成立.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整除,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7_AN.53_1#ce27f5a92?vcp=1&amp;vop=1&amp;pid=abd74875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8769"/>
                <a:ext cx="11109960" cy="1257300"/>
              </a:xfrm>
              <a:prstGeom prst="rect">
                <a:avLst/>
              </a:prstGeom>
              <a:blipFill>
                <a:blip r:embed="rId4"/>
                <a:stretch>
                  <a:fillRect l="-1317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53_1#ce27f5a92?vcp=1&amp;vop=1&amp;pid=abd748750&amp;color=36,64,97&amp;vtp=1&amp;bbb=1&amp;hb=1">
                <a:extLst>
                  <a:ext uri="{FF2B5EF4-FFF2-40B4-BE49-F238E27FC236}">
                    <a16:creationId xmlns:a16="http://schemas.microsoft.com/office/drawing/2014/main" id="{30BEE93F-D6B8-0393-9733-3F5876882070}"/>
                  </a:ext>
                </a:extLst>
              </p:cNvPr>
              <p:cNvSpPr/>
              <p:nvPr/>
            </p:nvSpPr>
            <p:spPr>
              <a:xfrm>
                <a:off x="539496" y="3735342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,能被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整除，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时命题也成立.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7_AN.53_1#ce27f5a92?vcp=1&amp;vop=1&amp;pid=abd748750&amp;color=36,64,97&amp;vtp=1&amp;bbb=1&amp;hb=1">
                <a:extLst>
                  <a:ext uri="{FF2B5EF4-FFF2-40B4-BE49-F238E27FC236}">
                    <a16:creationId xmlns:a16="http://schemas.microsoft.com/office/drawing/2014/main" id="{30BEE93F-D6B8-0393-9733-3F58768820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5342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549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53_1#ce27f5a92?vcp=1&amp;vop=1&amp;pid=abd748750&amp;color=36,64,97&amp;vtp=1&amp;bbb=1&amp;hb=1">
                <a:extLst>
                  <a:ext uri="{FF2B5EF4-FFF2-40B4-BE49-F238E27FC236}">
                    <a16:creationId xmlns:a16="http://schemas.microsoft.com/office/drawing/2014/main" id="{B5DF51C4-3F03-1A81-567C-F5C16CF3BA4C}"/>
                  </a:ext>
                </a:extLst>
              </p:cNvPr>
              <p:cNvSpPr/>
              <p:nvPr/>
            </p:nvSpPr>
            <p:spPr>
              <a:xfrm>
                <a:off x="539496" y="4582369"/>
                <a:ext cx="11109960" cy="35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①②可知，对任意正整数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，命题都成立.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AN.53_1#ce27f5a92?vcp=1&amp;vop=1&amp;pid=abd748750&amp;color=36,64,97&amp;vtp=1&amp;bbb=1&amp;hb=1">
                <a:extLst>
                  <a:ext uri="{FF2B5EF4-FFF2-40B4-BE49-F238E27FC236}">
                    <a16:creationId xmlns:a16="http://schemas.microsoft.com/office/drawing/2014/main" id="{B5DF51C4-3F03-1A81-567C-F5C16CF3BA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82369"/>
                <a:ext cx="11109960" cy="354140"/>
              </a:xfrm>
              <a:prstGeom prst="rect">
                <a:avLst/>
              </a:prstGeom>
              <a:blipFill>
                <a:blip r:embed="rId6"/>
                <a:stretch>
                  <a:fillRect l="-1317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3db8eb3f?vcp=1&amp;pid=28e0a790d&amp;color=101,101,255&amp;vtp=1&amp;bt=1&amp;bbb=1"/>
          <p:cNvSpPr/>
          <p:nvPr/>
        </p:nvSpPr>
        <p:spPr>
          <a:xfrm>
            <a:off x="539496" y="828000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归纳—猜想—证明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54_1#916c1e744?vcp=1&amp;vop=1&amp;pid=93db8eb3f&amp;color=36,64,97&amp;vtp=1&amp;bbb=1&amp;hb=1"/>
              <p:cNvSpPr/>
              <p:nvPr/>
            </p:nvSpPr>
            <p:spPr>
              <a:xfrm>
                <a:off x="539496" y="1272882"/>
                <a:ext cx="11109960" cy="76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=1,2,3,⋯)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，试猜想出这个数列的通项公式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，并用数学归纳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法证明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BD.54_1#916c1e744?vcp=1&amp;vop=1&amp;pid=93db8eb3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2"/>
                <a:ext cx="11109960" cy="760540"/>
              </a:xfrm>
              <a:prstGeom prst="rect">
                <a:avLst/>
              </a:prstGeom>
              <a:blipFill>
                <a:blip r:embed="rId3"/>
                <a:stretch>
                  <a:fillRect l="-1317" t="-5600" r="-823" b="-17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55_1#916c1e744?vcp=1&amp;vop=1&amp;pid=93db8eb3f&amp;color=36,64,97&amp;vtp=1&amp;bbb=1"/>
              <p:cNvSpPr/>
              <p:nvPr/>
            </p:nvSpPr>
            <p:spPr>
              <a:xfrm>
                <a:off x="539496" y="208168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可先计算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的值，猜想出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的通项公式,然后用数学归纳法证明.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EX.55_1#916c1e744?vcp=1&amp;vop=1&amp;pid=93db8eb3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1681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56_1#916c1e744?vcp=1&amp;vop=1&amp;pid=93db8eb3f&amp;color=36,64,97&amp;vtp=1&amp;bbb=1"/>
              <p:cNvSpPr/>
              <p:nvPr/>
            </p:nvSpPr>
            <p:spPr>
              <a:xfrm>
                <a:off x="539496" y="2454998"/>
                <a:ext cx="11109960" cy="3726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，猜想：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明如下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，猜想成立；（归纳奠基）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时，猜想成立，即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，（归纳假设）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，（归纳递推）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，猜想也成立.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（1）（2），可知猜想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56_1#916c1e744?vcp=1&amp;vop=1&amp;pid=93db8eb3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4998"/>
                <a:ext cx="11109960" cy="3726244"/>
              </a:xfrm>
              <a:prstGeom prst="rect">
                <a:avLst/>
              </a:prstGeom>
              <a:blipFill>
                <a:blip r:embed="rId5"/>
                <a:stretch>
                  <a:fillRect l="-1317" b="-21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ebca4b5fd.fixed?vcp=1&amp;pid=fada54cc3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_2_BD#ebca4b5fd.fixed?vcp=1&amp;pid=fada54cc3&amp;color=61,88,159&amp;vtp=1&amp;bbb=1"/>
              <p:cNvSpPr/>
              <p:nvPr/>
            </p:nvSpPr>
            <p:spPr>
              <a:xfrm>
                <a:off x="694944" y="2715768"/>
                <a:ext cx="2587752" cy="111556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6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5400" b="1" i="1" dirty="0">
                            <a:solidFill>
                              <a:srgbClr val="3D589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5400" b="1" i="1">
                            <a:solidFill>
                              <a:srgbClr val="3D589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5400" b="1" i="0">
                            <a:solidFill>
                              <a:srgbClr val="3D589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5400" b="1" i="0" dirty="0">
                    <a:solidFill>
                      <a:srgbClr val="3D589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5.5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C_2_BD#ebca4b5fd.fixed?vcp=1&amp;pid=fada54cc3&amp;color=61,88,15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944" y="2715768"/>
                <a:ext cx="2587752" cy="1115568"/>
              </a:xfrm>
              <a:prstGeom prst="rect">
                <a:avLst/>
              </a:prstGeom>
              <a:blipFill>
                <a:blip r:embed="rId4"/>
                <a:stretch>
                  <a:fillRect t="-8743" b="-218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_2_BD#ebca4b5fd.fixed?vcp=1&amp;pid=fada54cc3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数学归纳法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EX.57_1#916c1e744?vcp=1&amp;vop=1&amp;pid=93db8eb3f&amp;color=36,64,97&amp;mp=1&amp;vtp=1&amp;bt=1&amp;bbb=1"/>
          <p:cNvSpPr/>
          <p:nvPr/>
        </p:nvSpPr>
        <p:spPr>
          <a:xfrm>
            <a:off x="539496" y="182351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【方法总结】“归纳—猜想—证明”的一般步骤</a:t>
            </a:r>
            <a:endParaRPr lang="en-US" altLang="zh-CN" sz="1800" dirty="0"/>
          </a:p>
        </p:txBody>
      </p:sp>
      <p:pic>
        <p:nvPicPr>
          <p:cNvPr id="3" name="QO_6_EX.57_2#916c1e744?vcp=1&amp;vop=1&amp;pid=93db8eb3f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0440" y="2311450"/>
            <a:ext cx="5148072" cy="29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8_1#93b4f9167?vcp=1&amp;vop=1&amp;pid=93db8eb3f&amp;color=36,64,97&amp;vtp=1&amp;bt=1&amp;bbb=1"/>
              <p:cNvSpPr/>
              <p:nvPr/>
            </p:nvSpPr>
            <p:spPr>
              <a:xfrm>
                <a:off x="539496" y="164292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58_1#93b4f9167?vcp=1&amp;vop=1&amp;pid=93db8eb3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292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59_1#ca0b68f27?vcp=1&amp;vop=1&amp;pid=93b4f9167&amp;color=36,64,97&amp;vtp=1&amp;bbb=1"/>
              <p:cNvSpPr/>
              <p:nvPr/>
            </p:nvSpPr>
            <p:spPr>
              <a:xfrm>
                <a:off x="539496" y="205497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的表达式；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59_1#ca0b68f27?vcp=1&amp;vop=1&amp;pid=93b4f916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4973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60_1#ca0b68f27?vcp=1&amp;vop=1&amp;pid=93b4f9167&amp;color=36,64,97&amp;vtp=1&amp;bbb=1"/>
              <p:cNvSpPr/>
              <p:nvPr/>
            </p:nvSpPr>
            <p:spPr>
              <a:xfrm>
                <a:off x="539496" y="2428290"/>
                <a:ext cx="11109960" cy="29516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60_1#ca0b68f27?vcp=1&amp;vop=1&amp;pid=93b4f916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8290"/>
                <a:ext cx="11109960" cy="2951671"/>
              </a:xfrm>
              <a:prstGeom prst="rect">
                <a:avLst/>
              </a:prstGeom>
              <a:blipFill>
                <a:blip r:embed="rId5"/>
                <a:stretch>
                  <a:fillRect l="-1317" b="-2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1_1#0c68e5023?vcp=1&amp;vop=1&amp;pid=93b4f9167&amp;color=36,64,97&amp;vtp=1&amp;bt=1&amp;bbb=1"/>
          <p:cNvSpPr/>
          <p:nvPr/>
        </p:nvSpPr>
        <p:spPr>
          <a:xfrm>
            <a:off x="539496" y="176500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用数学归纳法证明你的猜想.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62_1#0c68e5023?vcp=1&amp;vop=1&amp;pid=93b4f9167&amp;color=36,64,97&amp;vtp=1&amp;bbb=1"/>
              <p:cNvSpPr/>
              <p:nvPr/>
            </p:nvSpPr>
            <p:spPr>
              <a:xfrm>
                <a:off x="539496" y="2138635"/>
                <a:ext cx="11109960" cy="311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，结论成立；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时结论成立，即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时，结论成立.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①②可知，对任何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结论均成立.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62_1#0c68e5023?vcp=1&amp;vop=1&amp;pid=93b4f916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8635"/>
                <a:ext cx="11109960" cy="3110040"/>
              </a:xfrm>
              <a:prstGeom prst="rect">
                <a:avLst/>
              </a:prstGeom>
              <a:blipFill>
                <a:blip r:embed="rId3"/>
                <a:stretch>
                  <a:fillRect l="-1317" b="-45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63_1#60446164d?vcp=1&amp;vop=1&amp;pid=93db8eb3f&amp;color=36,64,97&amp;vtp=1&amp;bt=1&amp;bbb=1"/>
              <p:cNvSpPr/>
              <p:nvPr/>
            </p:nvSpPr>
            <p:spPr>
              <a:xfrm>
                <a:off x="539496" y="828000"/>
                <a:ext cx="11109960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63_1#60446164d?vcp=1&amp;vop=1&amp;pid=93db8eb3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69900"/>
              </a:xfrm>
              <a:prstGeom prst="rect">
                <a:avLst/>
              </a:prstGeom>
              <a:blipFill>
                <a:blip r:embed="rId3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64_1#833f1efee?vcp=1&amp;vop=1&amp;pid=60446164d&amp;color=36,64,97&amp;vtp=1&amp;bbb=1"/>
              <p:cNvSpPr/>
              <p:nvPr/>
            </p:nvSpPr>
            <p:spPr>
              <a:xfrm>
                <a:off x="539496" y="130374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的表达式；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64_1#833f1efee?vcp=1&amp;vop=1&amp;pid=60446164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3743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65_1#833f1efee?vcp=1&amp;vop=1&amp;pid=60446164d&amp;color=36,64,97&amp;vtp=1&amp;bbb=1&amp;hb=1"/>
              <p:cNvSpPr/>
              <p:nvPr/>
            </p:nvSpPr>
            <p:spPr>
              <a:xfrm>
                <a:off x="539496" y="1668233"/>
                <a:ext cx="11109960" cy="1295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【解】根据题意，由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)=16(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65_1#833f1efee?vcp=1&amp;vop=1&amp;pid=60446164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68233"/>
                <a:ext cx="11109960" cy="1295400"/>
              </a:xfrm>
              <a:prstGeom prst="rect">
                <a:avLst/>
              </a:prstGeom>
              <a:blipFill>
                <a:blip r:embed="rId5"/>
                <a:stretch>
                  <a:fillRect l="-1317" t="-1415" r="-1811" b="-61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7_BD.66_1#7135c3634?vcp=1&amp;vop=1&amp;pid=60446164d&amp;color=36,64,97&amp;vtp=1&amp;bbb=1"/>
          <p:cNvSpPr/>
          <p:nvPr/>
        </p:nvSpPr>
        <p:spPr>
          <a:xfrm>
            <a:off x="539496" y="296814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用数学归纳法证明你的猜想.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67_1#7135c3634?vcp=1&amp;vop=1&amp;pid=60446164d&amp;color=36,64,97&amp;vtp=1&amp;bbb=1&amp;hb=1"/>
              <p:cNvSpPr/>
              <p:nvPr/>
            </p:nvSpPr>
            <p:spPr>
              <a:xfrm>
                <a:off x="539496" y="3332631"/>
                <a:ext cx="11109960" cy="22785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，猜想正确.②假设当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时，猜想成立，即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；那么当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时，猜想也正确.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①②可知，对一切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AN.67_1#7135c3634?vcp=1&amp;vop=1&amp;pid=60446164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2631"/>
                <a:ext cx="11109960" cy="2278571"/>
              </a:xfrm>
              <a:prstGeom prst="rect">
                <a:avLst/>
              </a:prstGeom>
              <a:blipFill>
                <a:blip r:embed="rId6"/>
                <a:stretch>
                  <a:fillRect l="-1317" b="-37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20388efc?vcp=1&amp;pid=ebca4b5fd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12648" cy="649224"/>
          </a:xfrm>
          <a:prstGeom prst="rect">
            <a:avLst/>
          </a:prstGeom>
        </p:spPr>
      </p:pic>
      <p:sp>
        <p:nvSpPr>
          <p:cNvPr id="3" name="C_3_BD#c20388efc?vcp=1&amp;pid=ebca4b5fd&amp;color=61,88,159&amp;vtp=1&amp;bbb=1"/>
          <p:cNvSpPr/>
          <p:nvPr/>
        </p:nvSpPr>
        <p:spPr>
          <a:xfrm>
            <a:off x="1298448" y="892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4_BD#92e92e129?vcp=1&amp;pid=c20388efc&amp;color=0,55,96&amp;vtp=1&amp;bbb=1"/>
          <p:cNvSpPr/>
          <p:nvPr/>
        </p:nvSpPr>
        <p:spPr>
          <a:xfrm>
            <a:off x="539496" y="1608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68_1#4e32d1e6c?vaa=1&amp;vcp=1&amp;vop=1&amp;pid=92e92e129&amp;color=36,64,97&amp;vtp=1&amp;bbb=1"/>
              <p:cNvSpPr/>
              <p:nvPr/>
            </p:nvSpPr>
            <p:spPr>
              <a:xfrm>
                <a:off x="539496" y="2092666"/>
                <a:ext cx="11109960" cy="5477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1+2+3+⋯+(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，在验证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成立时，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左边的项是(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5_BD.68_1#4e32d1e6c?vaa=1&amp;vcp=1&amp;vop=1&amp;pid=92e92e12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547751"/>
              </a:xfrm>
              <a:prstGeom prst="rect">
                <a:avLst/>
              </a:prstGeom>
              <a:blipFill>
                <a:blip r:embed="rId4"/>
                <a:stretch>
                  <a:fillRect l="-1317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70_1#4e32d1e6c.bracket?vaa=1&amp;vcp=1&amp;vop=1&amp;pid=92e92e129&amp;color=36,64,97&amp;vpa=7&amp;vtp=1"/>
          <p:cNvSpPr/>
          <p:nvPr/>
        </p:nvSpPr>
        <p:spPr>
          <a:xfrm>
            <a:off x="10774109" y="230558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68_2#4e32d1e6c.choices?vaa=1&amp;vcp=1&amp;vop=1&amp;pid=92e92e129&amp;color=36,64,97&amp;vtp=1&amp;bbb=1"/>
              <p:cNvSpPr/>
              <p:nvPr/>
            </p:nvSpPr>
            <p:spPr>
              <a:xfrm>
                <a:off x="539496" y="2648989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231390" algn="l"/>
                    <a:tab pos="4856480" algn="l"/>
                    <a:tab pos="78752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1+2+3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1+2+3+4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5_BD.68_2#4e32d1e6c.choices?vaa=1&amp;vcp=1&amp;vop=1&amp;pid=92e92e12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8989"/>
                <a:ext cx="11109960" cy="355600"/>
              </a:xfrm>
              <a:prstGeom prst="rect">
                <a:avLst/>
              </a:prstGeom>
              <a:blipFill>
                <a:blip r:embed="rId5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AS.69_1#4e32d1e6c?vaa=1&amp;vcp=1&amp;vop=1&amp;pid=92e92e129&amp;color=36,64,97&amp;vtp=1&amp;bbb=1"/>
              <p:cNvSpPr/>
              <p:nvPr/>
            </p:nvSpPr>
            <p:spPr>
              <a:xfrm>
                <a:off x="539496" y="3055452"/>
                <a:ext cx="11109960" cy="3592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根据左边式子的规律可得，当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=1+2+3+4.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C_5_AS.69_1#4e32d1e6c?vaa=1&amp;vcp=1&amp;vop=1&amp;pid=92e92e12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55452"/>
                <a:ext cx="11109960" cy="359220"/>
              </a:xfrm>
              <a:prstGeom prst="rect">
                <a:avLst/>
              </a:prstGeom>
              <a:blipFill>
                <a:blip r:embed="rId6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72_1#594081f54?vaa=1&amp;vcp=1&amp;vop=1&amp;pid=92e92e129&amp;color=36,64,97&amp;vtp=1&amp;bt=1&amp;bbb=1"/>
              <p:cNvSpPr/>
              <p:nvPr/>
            </p:nvSpPr>
            <p:spPr>
              <a:xfrm>
                <a:off x="539496" y="231881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用数学归纳法证明“当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为正奇数时，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整除”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的第二步是(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5_BD.72_1#594081f54?vaa=1&amp;vcp=1&amp;vop=1&amp;pid=92e92e12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1881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4_1#594081f54.bracket?vaa=1&amp;vcp=1&amp;vop=1&amp;pid=92e92e129&amp;color=36,64,97&amp;vpa=8&amp;vtp=1"/>
          <p:cNvSpPr/>
          <p:nvPr/>
        </p:nvSpPr>
        <p:spPr>
          <a:xfrm>
            <a:off x="8021003" y="239831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72_2#594081f54.choices?vaa=1&amp;vcp=1&amp;vop=1&amp;pid=92e92e129&amp;color=36,64,97&amp;vtp=1&amp;bbb=1"/>
              <p:cNvSpPr/>
              <p:nvPr/>
            </p:nvSpPr>
            <p:spPr>
              <a:xfrm>
                <a:off x="539496" y="269092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A.假设当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时成立，再推当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.假设当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时成立，再推当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.假设当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时成立，再推当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.假设当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时成立，再推当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5_BD.72_2#594081f54.choices?vaa=1&amp;vcp=1&amp;vop=1&amp;pid=92e92e12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90926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73_1#594081f54?vaa=1&amp;vcp=1&amp;vop=1&amp;pid=92e92e129&amp;color=36,64,97&amp;vtp=1&amp;bbb=1"/>
              <p:cNvSpPr/>
              <p:nvPr/>
            </p:nvSpPr>
            <p:spPr>
              <a:xfrm>
                <a:off x="539496" y="434579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为正奇数，由假设当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时成立,推导出当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时成立，就完成了归纳递推.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5_AS.73_1#594081f54?vaa=1&amp;vcp=1&amp;vop=1&amp;pid=92e92e12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45799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76_1#7dfadfe18?vaa=1&amp;vcp=1&amp;vop=1&amp;pid=92e92e129&amp;color=36,64,97&amp;vtp=1&amp;bt=1&amp;bbb=1&amp;hb=1"/>
              <p:cNvSpPr/>
              <p:nvPr/>
            </p:nvSpPr>
            <p:spPr>
              <a:xfrm>
                <a:off x="539496" y="2265888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利用数学归纳法证明“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+3)⋅⋯⋅(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×1×3×⋯×(2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”时，由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“当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时等式成立”证明“当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时等式成立”时，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左边应增加的因式是(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5_BD.76_1#7dfadfe18?vaa=1&amp;vcp=1&amp;vop=1&amp;pid=92e92e12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5888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8_1#7dfadfe18.bracket?vaa=1&amp;vcp=1&amp;vop=1&amp;pid=92e92e129&amp;color=36,64,97&amp;vpa=9&amp;vtp=1"/>
          <p:cNvSpPr/>
          <p:nvPr/>
        </p:nvSpPr>
        <p:spPr>
          <a:xfrm>
            <a:off x="8025130" y="277553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76_2#7dfadfe18.choices?vaa=1&amp;vcp=1&amp;vop=1&amp;pid=92e92e129&amp;color=36,64,97&amp;vtp=1&amp;bbb=1"/>
              <p:cNvSpPr/>
              <p:nvPr/>
            </p:nvSpPr>
            <p:spPr>
              <a:xfrm>
                <a:off x="539496" y="3040461"/>
                <a:ext cx="11109960" cy="5480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  <a:tabLst>
                    <a:tab pos="2850515" algn="l"/>
                    <a:tab pos="5434330" algn="l"/>
                    <a:tab pos="8018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76_2#7dfadfe18.choices?vaa=1&amp;vcp=1&amp;vop=1&amp;pid=92e92e12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40461"/>
                <a:ext cx="11109960" cy="548069"/>
              </a:xfrm>
              <a:prstGeom prst="rect">
                <a:avLst/>
              </a:prstGeom>
              <a:blipFill>
                <a:blip r:embed="rId4"/>
                <a:stretch>
                  <a:fillRect l="-1317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77_1#7dfadfe18?vaa=1&amp;vcp=1&amp;vop=1&amp;pid=92e92e129&amp;color=36,64,97&amp;vtp=1&amp;bbb=1&amp;hb=1"/>
              <p:cNvSpPr/>
              <p:nvPr/>
            </p:nvSpPr>
            <p:spPr>
              <a:xfrm>
                <a:off x="539496" y="3595134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+2)⋅⋯⋅(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+3)⋅⋯⋅(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，从而可得增加的因式为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，且减少的因式为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5_AS.77_1#7dfadfe18?vaa=1&amp;vcp=1&amp;vop=1&amp;pid=92e92e129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95134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dbec953e?vcp=1&amp;pid=c20388efc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BD.80_1#76c78c371?vaa=1&amp;vcp=1&amp;vop=1&amp;pid=5dbec953e&amp;color=36,64,97&amp;vtp=1&amp;bbb=1&amp;hb=1"/>
              <p:cNvSpPr/>
              <p:nvPr/>
            </p:nvSpPr>
            <p:spPr>
              <a:xfrm>
                <a:off x="539496" y="1352867"/>
                <a:ext cx="11109960" cy="78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能被14整除的过程中，当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应变形为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B_5_BD.80_1#76c78c371?vaa=1&amp;vcp=1&amp;vop=1&amp;pid=5dbec953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52867"/>
                <a:ext cx="11109960" cy="782955"/>
              </a:xfrm>
              <a:prstGeom prst="rect">
                <a:avLst/>
              </a:prstGeom>
              <a:blipFill>
                <a:blip r:embed="rId3"/>
                <a:stretch>
                  <a:fillRect l="-1317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N.82_1#76c78c371.blank?vaa=1&amp;vcp=1&amp;vop=1&amp;pid=5dbec953e&amp;color=36,64,97&amp;vpa=10&amp;vtp=1&amp;bbb=1"/>
              <p:cNvSpPr/>
              <p:nvPr/>
            </p:nvSpPr>
            <p:spPr>
              <a:xfrm>
                <a:off x="722058" y="1801581"/>
                <a:ext cx="3299016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25(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)+56×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5_AN.82_1#76c78c371.blank?vaa=1&amp;vcp=1&amp;vop=1&amp;pid=5dbec953e&amp;color=36,64,97&amp;vpa=1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058" y="1801581"/>
                <a:ext cx="3299016" cy="269875"/>
              </a:xfrm>
              <a:prstGeom prst="rect">
                <a:avLst/>
              </a:prstGeom>
              <a:blipFill>
                <a:blip r:embed="rId4"/>
                <a:stretch>
                  <a:fillRect l="-923" t="-2273" b="-40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S.81_1#76c78c371?vaa=1&amp;vcp=1&amp;vop=1&amp;pid=5dbec953e&amp;color=36,64,97&amp;vtp=1&amp;bbb=1"/>
              <p:cNvSpPr/>
              <p:nvPr/>
            </p:nvSpPr>
            <p:spPr>
              <a:xfrm>
                <a:off x="539496" y="2188042"/>
                <a:ext cx="11109960" cy="3726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+25×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)+56×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5_AS.81_1#76c78c371?vaa=1&amp;vcp=1&amp;vop=1&amp;pid=5dbec953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8042"/>
                <a:ext cx="11109960" cy="372682"/>
              </a:xfrm>
              <a:prstGeom prst="rect">
                <a:avLst/>
              </a:prstGeom>
              <a:blipFill>
                <a:blip r:embed="rId5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84_1#d7902c932?vcp=1&amp;vop=1&amp;pid=5dbec953e&amp;color=36,64,97&amp;vtp=1&amp;bt=1&amp;bbb=1"/>
              <p:cNvSpPr/>
              <p:nvPr/>
            </p:nvSpPr>
            <p:spPr>
              <a:xfrm>
                <a:off x="539496" y="961757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84_1#d7902c932?vcp=1&amp;vop=1&amp;pid=5dbec953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61757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85_1#2af0d084f?vcp=1&amp;vop=1&amp;pid=d7902c932&amp;color=36,64,97&amp;vtp=1&amp;bbb=1"/>
              <p:cNvSpPr/>
              <p:nvPr/>
            </p:nvSpPr>
            <p:spPr>
              <a:xfrm>
                <a:off x="539496" y="149255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的值并猜想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的表达式；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85_1#2af0d084f?vcp=1&amp;vop=1&amp;pid=d7902c93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2555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86_1#2af0d084f?vcp=1&amp;vop=1&amp;pid=d7902c932&amp;color=36,64,97&amp;vtp=1&amp;bbb=1&amp;hb=1"/>
              <p:cNvSpPr/>
              <p:nvPr/>
            </p:nvSpPr>
            <p:spPr>
              <a:xfrm>
                <a:off x="539496" y="1857045"/>
                <a:ext cx="11109960" cy="175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.猜想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AN.86_1#2af0d084f?vcp=1&amp;vop=1&amp;pid=d7902c93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7045"/>
                <a:ext cx="11109960" cy="1752600"/>
              </a:xfrm>
              <a:prstGeom prst="rect">
                <a:avLst/>
              </a:prstGeom>
              <a:blipFill>
                <a:blip r:embed="rId5"/>
                <a:stretch>
                  <a:fillRect l="-1317" b="-48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BD.87_1#f9608c63f?vcp=1&amp;vop=1&amp;pid=d7902c932&amp;color=36,64,97&amp;vtp=1&amp;bbb=1"/>
          <p:cNvSpPr/>
          <p:nvPr/>
        </p:nvSpPr>
        <p:spPr>
          <a:xfrm>
            <a:off x="539496" y="360964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用数学归纳法证明（1）的猜想.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88_1#f9608c63f?vcp=1&amp;vop=1&amp;pid=d7902c932&amp;color=36,64,97&amp;vtp=1&amp;bbb=1&amp;hb=1"/>
              <p:cNvSpPr/>
              <p:nvPr/>
            </p:nvSpPr>
            <p:spPr>
              <a:xfrm>
                <a:off x="539496" y="3974134"/>
                <a:ext cx="11109960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时，结论成立；②假设当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时，结论成立，即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+1)]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+1)]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时结论成立.由①②可知，对一切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88_1#f9608c63f?vcp=1&amp;vop=1&amp;pid=d7902c93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74134"/>
                <a:ext cx="11109960" cy="1854200"/>
              </a:xfrm>
              <a:prstGeom prst="rect">
                <a:avLst/>
              </a:prstGeom>
              <a:blipFill>
                <a:blip r:embed="rId6"/>
                <a:stretch>
                  <a:fillRect l="-1317" r="-1647" b="-42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ea6be85e?vcp=1&amp;pid=c20388efc&amp;color=0,55,96&amp;vtp=1&amp;bt=1&amp;bbb=1"/>
          <p:cNvSpPr/>
          <p:nvPr/>
        </p:nvSpPr>
        <p:spPr>
          <a:xfrm>
            <a:off x="539496" y="828000"/>
            <a:ext cx="11109960" cy="4229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89_1#45ba80147?vaa=1&amp;vcp=1&amp;vop=1&amp;pid=fea6be85e&amp;color=36,64,97&amp;vtp=1&amp;bbb=1&amp;hb=1"/>
              <p:cNvSpPr/>
              <p:nvPr/>
            </p:nvSpPr>
            <p:spPr>
              <a:xfrm>
                <a:off x="539496" y="1247672"/>
                <a:ext cx="11109960" cy="79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1+2×3+3×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对一切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都成立，那么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5_BD.89_1#45ba80147?vaa=1&amp;vcp=1&amp;vop=1&amp;pid=fea6be85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47672"/>
                <a:ext cx="11109960" cy="798830"/>
              </a:xfrm>
              <a:prstGeom prst="rect">
                <a:avLst/>
              </a:prstGeom>
              <a:blipFill>
                <a:blip r:embed="rId3"/>
                <a:stretch>
                  <a:fillRect l="-1317" r="-1372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91_1#45ba80147.bracket?vaa=1&amp;vcp=1&amp;vop=1&amp;pid=fea6be85e&amp;color=36,64,97&amp;vpa=11&amp;vtp=1&amp;bbb=1"/>
          <p:cNvSpPr/>
          <p:nvPr/>
        </p:nvSpPr>
        <p:spPr>
          <a:xfrm>
            <a:off x="1184021" y="1768753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89_2#45ba80147.choices?vaa=1&amp;vcp=1&amp;vop=1&amp;pid=fea6be85e&amp;color=36,64,97&amp;vtp=1&amp;bbb=1"/>
              <p:cNvSpPr/>
              <p:nvPr/>
            </p:nvSpPr>
            <p:spPr>
              <a:xfrm>
                <a:off x="539496" y="2050184"/>
                <a:ext cx="11109960" cy="4587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844165" algn="l"/>
                    <a:tab pos="5650230" algn="l"/>
                    <a:tab pos="84943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5_BD.89_2#45ba80147.choices?vaa=1&amp;vcp=1&amp;vop=1&amp;pid=fea6be85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0184"/>
                <a:ext cx="11109960" cy="458788"/>
              </a:xfrm>
              <a:prstGeom prst="rect">
                <a:avLst/>
              </a:prstGeom>
              <a:blipFill>
                <a:blip r:embed="rId4"/>
                <a:stretch>
                  <a:fillRect l="-1317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AS.90_1#45ba80147?vaa=1&amp;vcp=1&amp;vop=1&amp;pid=fea6be85e&amp;color=36,64,97&amp;vtp=1&amp;bbb=1"/>
              <p:cNvSpPr/>
              <p:nvPr/>
            </p:nvSpPr>
            <p:spPr>
              <a:xfrm>
                <a:off x="539496" y="2513036"/>
                <a:ext cx="11109960" cy="33416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1+2×3+3×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对一切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，2时有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80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1=3(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1+2×3=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1=3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7=18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符合题意.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5_AS.90_1#45ba80147?vaa=1&amp;vcp=1&amp;vop=1&amp;pid=fea6be85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13036"/>
                <a:ext cx="11109960" cy="3341688"/>
              </a:xfrm>
              <a:prstGeom prst="rect">
                <a:avLst/>
              </a:prstGeom>
              <a:blipFill>
                <a:blip r:embed="rId5"/>
                <a:stretch>
                  <a:fillRect l="-1317" b="-25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2cda1b88d?lid=c90053d74&amp;cid=c90053d74&amp;vtp=1&amp;bbb=1">
            <a:hlinkClick r:id="rId3" action="ppaction://hlinksldjump"/>
          </p:cNvPr>
          <p:cNvSpPr/>
          <p:nvPr/>
        </p:nvSpPr>
        <p:spPr>
          <a:xfrm>
            <a:off x="4032504" y="1760379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数学归纳法</a:t>
            </a:r>
            <a:endParaRPr lang="en-US" altLang="zh-CN" sz="1800" dirty="0"/>
          </a:p>
        </p:txBody>
      </p:sp>
      <p:sp>
        <p:nvSpPr>
          <p:cNvPr id="3" name="C_1#目录1:2cda1b88d?lid=8e70f0fce&amp;cid=8e70f0fce&amp;vtp=1&amp;bbb=1">
            <a:hlinkClick r:id="rId4" action="ppaction://hlinksldjump"/>
          </p:cNvPr>
          <p:cNvSpPr/>
          <p:nvPr/>
        </p:nvSpPr>
        <p:spPr>
          <a:xfrm>
            <a:off x="8348472" y="1819304"/>
            <a:ext cx="359251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数学归纳法证明命题的步骤</a:t>
            </a:r>
            <a:endParaRPr lang="en-US" altLang="zh-CN" sz="1800" dirty="0"/>
          </a:p>
        </p:txBody>
      </p:sp>
      <p:sp>
        <p:nvSpPr>
          <p:cNvPr id="4" name="C_1#目录1:2cda1b88d?lid=027136e99&amp;cid=027136e99&amp;vtp=1&amp;bbb=1">
            <a:hlinkClick r:id="rId5" action="ppaction://hlinksldjump"/>
          </p:cNvPr>
          <p:cNvSpPr/>
          <p:nvPr/>
        </p:nvSpPr>
        <p:spPr>
          <a:xfrm>
            <a:off x="8348472" y="2212496"/>
            <a:ext cx="359251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数学归纳法在数列中的应用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_1#目录1:2cda1b88d?lid=04a455c28&amp;cid=04a455c28&amp;vtp=1&amp;bbb=1">
                <a:hlinkClick r:id="rId6" action="ppaction://hlinksldjump"/>
              </p:cNvPr>
              <p:cNvSpPr/>
              <p:nvPr/>
            </p:nvSpPr>
            <p:spPr>
              <a:xfrm>
                <a:off x="4032504" y="4163334"/>
                <a:ext cx="5760720" cy="5092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易错点1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归纳奠基时，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 smtClean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的取值或代</a:t>
                </a:r>
              </a:p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 smtClean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入错误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C_1#目录1:2cda1b88d?lid=04a455c28&amp;cid=04a455c28&amp;vtp=1&amp;bbb=1">
                <a:hlinkClick r:id="rId6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504" y="4163334"/>
                <a:ext cx="5760720" cy="509250"/>
              </a:xfrm>
              <a:prstGeom prst="rect">
                <a:avLst/>
              </a:prstGeom>
              <a:blipFill>
                <a:blip r:embed="rId7"/>
                <a:stretch>
                  <a:fillRect l="-2540" t="-22619" b="-2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_1#目录1:2cda1b88d?lid=8ecc51e93&amp;cid=8ecc51e93&amp;vtp=1&amp;bbb=1">
                <a:hlinkClick r:id="rId8" action="ppaction://hlinksldjump"/>
              </p:cNvPr>
              <p:cNvSpPr/>
              <p:nvPr/>
            </p:nvSpPr>
            <p:spPr>
              <a:xfrm>
                <a:off x="4032504" y="4829086"/>
                <a:ext cx="5760720" cy="4909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易错点2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 smtClean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时式子</a:t>
                </a:r>
              </a:p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 smtClean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项数的变化分析不清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C_1#目录1:2cda1b88d?lid=8ecc51e93&amp;cid=8ecc51e93&amp;vtp=1&amp;bbb=1">
                <a:hlinkClick r:id="rId8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504" y="4829086"/>
                <a:ext cx="5760720" cy="490963"/>
              </a:xfrm>
              <a:prstGeom prst="rect">
                <a:avLst/>
              </a:prstGeom>
              <a:blipFill>
                <a:blip r:embed="rId9"/>
                <a:stretch>
                  <a:fillRect l="-2540" t="-24691" b="-320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_1#目录1:2cda1b88d?lid=a72b9a238&amp;cid=a72b9a238&amp;vtp=1&amp;bbb=1">
            <a:hlinkClick r:id="rId10" action="ppaction://hlinksldjump"/>
          </p:cNvPr>
          <p:cNvSpPr/>
          <p:nvPr/>
        </p:nvSpPr>
        <p:spPr>
          <a:xfrm>
            <a:off x="8348472" y="4167906"/>
            <a:ext cx="327355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用数学归纳法证明等式</a:t>
            </a:r>
            <a:endParaRPr lang="en-US" altLang="zh-CN" sz="1800" dirty="0"/>
          </a:p>
        </p:txBody>
      </p:sp>
      <p:sp>
        <p:nvSpPr>
          <p:cNvPr id="8" name="C_1#目录1:2cda1b88d?lid=4523f3a9a&amp;cid=4523f3a9a&amp;vtp=1&amp;bbb=1">
            <a:hlinkClick r:id="rId11" action="ppaction://hlinksldjump"/>
          </p:cNvPr>
          <p:cNvSpPr/>
          <p:nvPr/>
        </p:nvSpPr>
        <p:spPr>
          <a:xfrm>
            <a:off x="8348472" y="4561098"/>
            <a:ext cx="327355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用数学归纳法证明不等式</a:t>
            </a:r>
            <a:endParaRPr lang="en-US" altLang="zh-CN" sz="1800" dirty="0"/>
          </a:p>
        </p:txBody>
      </p:sp>
      <p:sp>
        <p:nvSpPr>
          <p:cNvPr id="9" name="C_1#目录1:2cda1b88d?lid=588292b7b&amp;cid=588292b7b&amp;vtp=1&amp;bbb=1">
            <a:hlinkClick r:id="rId12" action="ppaction://hlinksldjump"/>
          </p:cNvPr>
          <p:cNvSpPr/>
          <p:nvPr/>
        </p:nvSpPr>
        <p:spPr>
          <a:xfrm>
            <a:off x="8348472" y="4963434"/>
            <a:ext cx="327355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证明整除问题</a:t>
            </a:r>
            <a:endParaRPr lang="en-US" altLang="zh-CN" sz="1800" dirty="0"/>
          </a:p>
        </p:txBody>
      </p:sp>
      <p:sp>
        <p:nvSpPr>
          <p:cNvPr id="10" name="C_1#目录1:2cda1b88d?lid=93db8eb3f&amp;cid=93db8eb3f&amp;vtp=1&amp;bbb=1">
            <a:hlinkClick r:id="rId13" action="ppaction://hlinksldjump"/>
          </p:cNvPr>
          <p:cNvSpPr/>
          <p:nvPr/>
        </p:nvSpPr>
        <p:spPr>
          <a:xfrm>
            <a:off x="8348472" y="5356626"/>
            <a:ext cx="327355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归纳—猜想—证明</a:t>
            </a:r>
            <a:endParaRPr lang="en-US" altLang="zh-CN" sz="1800" dirty="0"/>
          </a:p>
        </p:txBody>
      </p:sp>
      <p:pic>
        <p:nvPicPr>
          <p:cNvPr id="11" name="O_0#目录1:2cda1b88d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32504" y="987552"/>
            <a:ext cx="731520" cy="768096"/>
          </a:xfrm>
          <a:prstGeom prst="rect">
            <a:avLst/>
          </a:prstGeom>
        </p:spPr>
      </p:pic>
      <p:pic>
        <p:nvPicPr>
          <p:cNvPr id="12" name="O_0#目录1:2cda1b88d.fixed?vcp=1&amp;color=36,64,97&amp;tib=255,255,255&amp;vtp=1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48472" y="987552"/>
            <a:ext cx="731520" cy="768096"/>
          </a:xfrm>
          <a:prstGeom prst="rect">
            <a:avLst/>
          </a:prstGeom>
        </p:spPr>
      </p:pic>
      <p:pic>
        <p:nvPicPr>
          <p:cNvPr id="13" name="O_0#目录1:2cda1b88d.fixed?vcp=1&amp;color=36,64,97&amp;tib=255,255,255&amp;vtp=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32504" y="3374136"/>
            <a:ext cx="731520" cy="768096"/>
          </a:xfrm>
          <a:prstGeom prst="rect">
            <a:avLst/>
          </a:prstGeom>
        </p:spPr>
      </p:pic>
      <p:pic>
        <p:nvPicPr>
          <p:cNvPr id="14" name="O_0#目录1:2cda1b88d.fixed?vcp=1&amp;color=36,64,97&amp;tib=255,255,255&amp;vtp=1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48472" y="3374136"/>
            <a:ext cx="731520" cy="768096"/>
          </a:xfrm>
          <a:prstGeom prst="rect">
            <a:avLst/>
          </a:prstGeom>
        </p:spPr>
      </p:pic>
      <p:pic>
        <p:nvPicPr>
          <p:cNvPr id="15" name="O_0#目录1:2cda1b88d.fixed?vcp=1&amp;color=36,64,97&amp;tib=255,255,255&amp;vtp=1" descr="preencoded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32504" y="5522976"/>
            <a:ext cx="731520" cy="768096"/>
          </a:xfrm>
          <a:prstGeom prst="rect">
            <a:avLst/>
          </a:prstGeom>
        </p:spPr>
      </p:pic>
      <p:sp>
        <p:nvSpPr>
          <p:cNvPr id="16" name="O_0#目录1:2cda1b88d.fixed?vcp=1&amp;color=255,255,255&amp;vtp=1&amp;bbb=1"/>
          <p:cNvSpPr/>
          <p:nvPr/>
        </p:nvSpPr>
        <p:spPr>
          <a:xfrm>
            <a:off x="4032504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7" name="O_0#目录1:2cda1b88d.fixed?vcp=1&amp;color=255,255,255&amp;vtp=1&amp;bbb=1"/>
          <p:cNvSpPr/>
          <p:nvPr/>
        </p:nvSpPr>
        <p:spPr>
          <a:xfrm>
            <a:off x="8348472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8" name="O_0#目录1:2cda1b88d.fixed?vcp=1&amp;color=255,255,255&amp;vtp=1&amp;bbb=1"/>
          <p:cNvSpPr/>
          <p:nvPr/>
        </p:nvSpPr>
        <p:spPr>
          <a:xfrm>
            <a:off x="4032504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19" name="O_0#目录1:2cda1b88d.fixed?vcp=1&amp;color=255,255,255&amp;vtp=1&amp;bbb=1"/>
          <p:cNvSpPr/>
          <p:nvPr/>
        </p:nvSpPr>
        <p:spPr>
          <a:xfrm>
            <a:off x="8348472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altLang="zh-CN" sz="2400" dirty="0"/>
          </a:p>
        </p:txBody>
      </p:sp>
      <p:sp>
        <p:nvSpPr>
          <p:cNvPr id="20" name="O_0#目录1:2cda1b88d.fixed?vcp=1&amp;color=255,255,255&amp;vtp=1&amp;bbb=1"/>
          <p:cNvSpPr/>
          <p:nvPr/>
        </p:nvSpPr>
        <p:spPr>
          <a:xfrm>
            <a:off x="4032504" y="552297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altLang="zh-CN" sz="2400" dirty="0"/>
          </a:p>
        </p:txBody>
      </p:sp>
      <p:sp>
        <p:nvSpPr>
          <p:cNvPr id="21" name="O_0#目录1:2cda1b88d.fixed?lid=2cda1b88d&amp;vcp=1&amp;color=0,55,96&amp;vtp=1&amp;bbb=1">
            <a:hlinkClick r:id="rId3" action="ppaction://hlinksldjump"/>
          </p:cNvPr>
          <p:cNvSpPr/>
          <p:nvPr/>
        </p:nvSpPr>
        <p:spPr>
          <a:xfrm>
            <a:off x="4965192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22" name="O_0#目录1:2cda1b88d.fixed?lid=6a3935c63&amp;vcp=1&amp;color=0,55,96&amp;vtp=1&amp;bbb=1">
            <a:hlinkClick r:id="rId4" action="ppaction://hlinksldjump"/>
          </p:cNvPr>
          <p:cNvSpPr/>
          <p:nvPr/>
        </p:nvSpPr>
        <p:spPr>
          <a:xfrm>
            <a:off x="9290304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23" name="O_0#目录1:2cda1b88d.fixed?lid=ef1075296&amp;vcp=1&amp;color=0,55,96&amp;vtp=1&amp;bbb=1">
            <a:hlinkClick r:id="rId6" action="ppaction://hlinksldjump"/>
          </p:cNvPr>
          <p:cNvSpPr/>
          <p:nvPr/>
        </p:nvSpPr>
        <p:spPr>
          <a:xfrm>
            <a:off x="4965192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24" name="O_0#目录1:2cda1b88d.fixed?lid=e4bc91cfe&amp;vcp=1&amp;color=0,55,96&amp;vtp=1&amp;bbb=1">
            <a:hlinkClick r:id="rId10" action="ppaction://hlinksldjump"/>
          </p:cNvPr>
          <p:cNvSpPr/>
          <p:nvPr/>
        </p:nvSpPr>
        <p:spPr>
          <a:xfrm>
            <a:off x="9290304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25" name="O_0#目录1:2cda1b88d.fixed?lid=c20388efc&amp;vcp=1&amp;color=0,55,96&amp;vtp=1&amp;bbb=1">
            <a:hlinkClick r:id="rId16" action="ppaction://hlinksldjump"/>
          </p:cNvPr>
          <p:cNvSpPr/>
          <p:nvPr/>
        </p:nvSpPr>
        <p:spPr>
          <a:xfrm>
            <a:off x="4965192" y="566928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2cda1b88d?vcp=1&amp;pid=ebca4b5fd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3_BD#2cda1b88d?vcp=1&amp;pid=ebca4b5fd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4_BD#c90053d74?vcp=1&amp;pid=2cda1b88d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数学归纳法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6a3935c63?vcp=1&amp;pid=ebca4b5fd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3_BD#6a3935c63?vcp=1&amp;pid=ebca4b5fd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4_BD#8e70f0fce?vcp=1&amp;pid=6a3935c63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数学归纳法证明命题的步骤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1_1#caaaf143b?vaa=1&amp;vcp=1&amp;vop=1&amp;pid=8e70f0fce&amp;color=36,64,97&amp;vtp=1&amp;bbb=1&amp;hb=1"/>
              <p:cNvSpPr/>
              <p:nvPr/>
            </p:nvSpPr>
            <p:spPr>
              <a:xfrm>
                <a:off x="539496" y="1933281"/>
                <a:ext cx="11109960" cy="859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，在验证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等式成立时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，等式左边的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式子是(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5_BD.1_1#caaaf143b?vaa=1&amp;vcp=1&amp;vop=1&amp;pid=8e70f0fc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33281"/>
                <a:ext cx="11109960" cy="859155"/>
              </a:xfrm>
              <a:prstGeom prst="rect">
                <a:avLst/>
              </a:prstGeom>
              <a:blipFill>
                <a:blip r:embed="rId4"/>
                <a:stretch>
                  <a:fillRect l="-1317" r="-384" b="-170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3_1#caaaf143b.bracket?vaa=1&amp;vcp=1&amp;vop=1&amp;pid=8e70f0fce&amp;color=36,64,97&amp;vpa=1&amp;vtp=1"/>
          <p:cNvSpPr/>
          <p:nvPr/>
        </p:nvSpPr>
        <p:spPr>
          <a:xfrm>
            <a:off x="1387221" y="252427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1_2#caaaf143b.choices?vaa=1&amp;vcp=1&amp;vop=1&amp;pid=8e70f0fce&amp;color=36,64,97&amp;vtp=1&amp;bbb=1"/>
              <p:cNvSpPr/>
              <p:nvPr/>
            </p:nvSpPr>
            <p:spPr>
              <a:xfrm>
                <a:off x="539496" y="2842600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148840" algn="l"/>
                    <a:tab pos="4691380" algn="l"/>
                    <a:tab pos="77419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5_BD.1_2#caaaf143b.choices?vaa=1&amp;vcp=1&amp;vop=1&amp;pid=8e70f0fc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2600"/>
                <a:ext cx="11109960" cy="355600"/>
              </a:xfrm>
              <a:prstGeom prst="rect">
                <a:avLst/>
              </a:prstGeom>
              <a:blipFill>
                <a:blip r:embed="rId5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AS.2_1#caaaf143b?vaa=1&amp;vcp=1&amp;vop=1&amp;pid=8e70f0fce&amp;color=36,64,97&amp;vtp=1&amp;bbb=1"/>
              <p:cNvSpPr/>
              <p:nvPr/>
            </p:nvSpPr>
            <p:spPr>
              <a:xfrm>
                <a:off x="539496" y="3245190"/>
                <a:ext cx="11109960" cy="3586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C_5_AS.2_1#caaaf143b?vaa=1&amp;vcp=1&amp;vop=1&amp;pid=8e70f0fc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5190"/>
                <a:ext cx="11109960" cy="358648"/>
              </a:xfrm>
              <a:prstGeom prst="rect">
                <a:avLst/>
              </a:prstGeom>
              <a:blipFill>
                <a:blip r:embed="rId6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BD.5_1#1dbbf11ae?vaa=1&amp;vcp=1&amp;vop=1&amp;pid=8e70f0fce&amp;color=36,64,97&amp;vtp=1&amp;bt=1&amp;bbb=1&amp;hb=1"/>
              <p:cNvSpPr/>
              <p:nvPr/>
            </p:nvSpPr>
            <p:spPr>
              <a:xfrm>
                <a:off x="539496" y="1579168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用数学归纳法证明“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”时，假设当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时命题成立，则当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，左端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应增加的因式为(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5_BD.5_1#1dbbf11ae?vaa=1&amp;vcp=1&amp;vop=1&amp;pid=8e70f0fc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79168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r="-659" b="-15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1dbbf11ae.bracket?vaa=1&amp;vcp=1&amp;vop=1&amp;pid=8e70f0fce&amp;color=36,64,97&amp;vpa=2&amp;vtp=1"/>
          <p:cNvSpPr/>
          <p:nvPr/>
        </p:nvSpPr>
        <p:spPr>
          <a:xfrm>
            <a:off x="2301621" y="223531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5_2#1dbbf11ae.choices?vaa=1&amp;vcp=1&amp;vop=1&amp;pid=8e70f0fce&amp;color=36,64,97&amp;vtp=1&amp;bbb=1"/>
              <p:cNvSpPr/>
              <p:nvPr/>
            </p:nvSpPr>
            <p:spPr>
              <a:xfrm>
                <a:off x="539496" y="2525381"/>
                <a:ext cx="11109960" cy="116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5_BD.5_2#1dbbf11ae.choices?vaa=1&amp;vcp=1&amp;vop=1&amp;pid=8e70f0fc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5381"/>
                <a:ext cx="11109960" cy="1168400"/>
              </a:xfrm>
              <a:prstGeom prst="rect">
                <a:avLst/>
              </a:prstGeom>
              <a:blipFill>
                <a:blip r:embed="rId4"/>
                <a:stretch>
                  <a:fillRect l="-1317" b="-67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6_1#1dbbf11ae?vaa=1&amp;vcp=1&amp;vop=1&amp;pid=8e70f0fce&amp;color=36,64,97&amp;vtp=1&amp;bbb=1&amp;hb=1"/>
              <p:cNvSpPr/>
              <p:nvPr/>
            </p:nvSpPr>
            <p:spPr>
              <a:xfrm>
                <a:off x="539496" y="3693781"/>
                <a:ext cx="11109960" cy="175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时，不等式左端等于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时，不等式左端等于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时，不等式的左端比当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时应增加的因式为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5_AS.6_1#1dbbf11ae?vaa=1&amp;vcp=1&amp;vop=1&amp;pid=8e70f0fc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93781"/>
                <a:ext cx="11109960" cy="1752600"/>
              </a:xfrm>
              <a:prstGeom prst="rect">
                <a:avLst/>
              </a:prstGeom>
              <a:blipFill>
                <a:blip r:embed="rId5"/>
                <a:stretch>
                  <a:fillRect l="-1317" r="-2854" b="-48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27136e99?vcp=1&amp;pid=6a3935c63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数学归纳法在数列中的应用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9_1#56c69aa62?vcp=1&amp;vop=1&amp;pid=027136e99&amp;color=36,64,97&amp;vtp=1&amp;bbb=1"/>
              <p:cNvSpPr/>
              <p:nvPr/>
            </p:nvSpPr>
            <p:spPr>
              <a:xfrm>
                <a:off x="539496" y="1272881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为该数列的前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9_1#56c69aa62?vcp=1&amp;vop=1&amp;pid=027136e9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525907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10_1#fbfc19c95?vcp=1&amp;vop=1&amp;pid=56c69aa62&amp;color=36,64,97&amp;vtp=1&amp;bbb=1"/>
              <p:cNvSpPr/>
              <p:nvPr/>
            </p:nvSpPr>
            <p:spPr>
              <a:xfrm>
                <a:off x="539496" y="180990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猜想数列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BD.10_1#fbfc19c95?vcp=1&amp;vop=1&amp;pid=56c69aa6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990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1_1#fbfc19c95?vcp=1&amp;vop=1&amp;pid=56c69aa62&amp;color=36,64,97&amp;vtp=1&amp;bbb=1"/>
              <p:cNvSpPr/>
              <p:nvPr/>
            </p:nvSpPr>
            <p:spPr>
              <a:xfrm>
                <a:off x="539496" y="2174390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【解】根据题意可猜测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11_1#fbfc19c95?vcp=1&amp;vop=1&amp;pid=56c69aa6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74390"/>
                <a:ext cx="11109960" cy="584200"/>
              </a:xfrm>
              <a:prstGeom prst="rect">
                <a:avLst/>
              </a:prstGeom>
              <a:blipFill>
                <a:blip r:embed="rId5"/>
                <a:stretch>
                  <a:fillRect l="-1317" b="-135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2_1#b98a841c7?vcp=1&amp;vop=1&amp;pid=56c69aa62&amp;color=36,64,97&amp;vtp=1&amp;bt=1&amp;bbb=1"/>
              <p:cNvSpPr/>
              <p:nvPr/>
            </p:nvSpPr>
            <p:spPr>
              <a:xfrm>
                <a:off x="539496" y="134672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的表达式，并用数学归纳法证明.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2_1#b98a841c7?vcp=1&amp;vop=1&amp;pid=56c69aa6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4672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3_1#b98a841c7?vcp=1&amp;vop=1&amp;pid=56c69aa62&amp;color=36,64,97&amp;vtp=1&amp;bbb=1"/>
              <p:cNvSpPr/>
              <p:nvPr/>
            </p:nvSpPr>
            <p:spPr>
              <a:xfrm>
                <a:off x="539496" y="1720360"/>
                <a:ext cx="11109960" cy="381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数学归纳法证明如下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，右边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3×1+1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，结论成立；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时结论成立，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[3(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+1)−2][3(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+1)+1]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13_1#b98a841c7?vcp=1&amp;vop=1&amp;pid=56c69aa6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0360"/>
                <a:ext cx="11109960" cy="3810000"/>
              </a:xfrm>
              <a:prstGeom prst="rect">
                <a:avLst/>
              </a:prstGeom>
              <a:blipFill>
                <a:blip r:embed="rId4"/>
                <a:stretch>
                  <a:fillRect l="-1317" b="-1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8021</Words>
  <Application>Microsoft Office PowerPoint</Application>
  <PresentationFormat>宽屏</PresentationFormat>
  <Paragraphs>310</Paragraphs>
  <Slides>39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9" baseType="lpstr">
      <vt:lpstr>Arial (正文)</vt:lpstr>
      <vt:lpstr>等线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3</cp:revision>
  <dcterms:created xsi:type="dcterms:W3CDTF">2025-10-21T08:21:12Z</dcterms:created>
  <dcterms:modified xsi:type="dcterms:W3CDTF">2025-10-21T13:39:01Z</dcterms:modified>
  <cp:category/>
  <cp:contentStatus/>
</cp:coreProperties>
</file>